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handoutMasterIdLst>
    <p:handoutMasterId r:id="rId25"/>
  </p:handoutMasterIdLst>
  <p:sldIdLst>
    <p:sldId id="265" r:id="rId2"/>
    <p:sldId id="276" r:id="rId3"/>
    <p:sldId id="262" r:id="rId4"/>
    <p:sldId id="137817" r:id="rId5"/>
    <p:sldId id="137836" r:id="rId6"/>
    <p:sldId id="137819" r:id="rId7"/>
    <p:sldId id="137821" r:id="rId8"/>
    <p:sldId id="137831" r:id="rId9"/>
    <p:sldId id="137837" r:id="rId10"/>
    <p:sldId id="137784" r:id="rId11"/>
    <p:sldId id="137785" r:id="rId12"/>
    <p:sldId id="137786" r:id="rId13"/>
    <p:sldId id="137832" r:id="rId14"/>
    <p:sldId id="137833" r:id="rId15"/>
    <p:sldId id="137838" r:id="rId16"/>
    <p:sldId id="137834" r:id="rId17"/>
    <p:sldId id="137835" r:id="rId18"/>
    <p:sldId id="137839" r:id="rId19"/>
    <p:sldId id="137822" r:id="rId20"/>
    <p:sldId id="137830" r:id="rId21"/>
    <p:sldId id="137813" r:id="rId22"/>
    <p:sldId id="275" r:id="rId23"/>
  </p:sldIdLst>
  <p:sldSz cx="12192000" cy="6858000"/>
  <p:notesSz cx="6858000" cy="9144000"/>
  <p:embeddedFontLst>
    <p:embeddedFont>
      <p:font typeface="Inter" panose="02000503000000020004" pitchFamily="2" charset="0"/>
      <p:regular r:id="rId26"/>
      <p:bold r:id="rId27"/>
    </p:embeddedFont>
    <p:embeddedFont>
      <p:font typeface="Roboto" panose="02000000000000000000" pitchFamily="2" charset="0"/>
      <p:regular r:id="rId28"/>
      <p:bold r:id="rId29"/>
      <p:italic r:id="rId30"/>
      <p:boldItalic r:id="rId31"/>
    </p:embeddedFont>
    <p:embeddedFont>
      <p:font typeface="URW DIN SemiCond" pitchFamily="2" charset="77"/>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A29"/>
    <a:srgbClr val="BD8C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p:restoredTop sz="94658"/>
  </p:normalViewPr>
  <p:slideViewPr>
    <p:cSldViewPr snapToGrid="0">
      <p:cViewPr varScale="1">
        <p:scale>
          <a:sx n="120" d="100"/>
          <a:sy n="120" d="100"/>
        </p:scale>
        <p:origin x="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0CBA72-2A8E-8AE7-BF1F-7CED6EB703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193F00-701E-DAE0-EC1F-E0FD55A9B9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DA330-9AA3-744D-AA9A-A028158ABFA6}" type="datetimeFigureOut">
              <a:rPr lang="en-US" smtClean="0"/>
              <a:t>6/2/25</a:t>
            </a:fld>
            <a:endParaRPr lang="en-US"/>
          </a:p>
        </p:txBody>
      </p:sp>
      <p:sp>
        <p:nvSpPr>
          <p:cNvPr id="4" name="Footer Placeholder 3">
            <a:extLst>
              <a:ext uri="{FF2B5EF4-FFF2-40B4-BE49-F238E27FC236}">
                <a16:creationId xmlns:a16="http://schemas.microsoft.com/office/drawing/2014/main" id="{2D39F0CE-584A-9DA2-670D-699A85116B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4B5D7F-98D5-CC18-D56B-2757F3D84E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DB1B79-44F2-EA4B-8CE2-D4E47D6C82F6}" type="slidenum">
              <a:rPr lang="en-US" smtClean="0"/>
              <a:t>‹#›</a:t>
            </a:fld>
            <a:endParaRPr lang="en-US"/>
          </a:p>
        </p:txBody>
      </p:sp>
    </p:spTree>
    <p:extLst>
      <p:ext uri="{BB962C8B-B14F-4D97-AF65-F5344CB8AC3E}">
        <p14:creationId xmlns:p14="http://schemas.microsoft.com/office/powerpoint/2010/main" val="4790642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8A435-9F9C-A241-A6BA-A6D69ADC7221}" type="datetimeFigureOut">
              <a:rPr lang="en-US" smtClean="0"/>
              <a:t>6/2/25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89C03-18EF-054F-A829-5CAD862E1A15}" type="slidenum">
              <a:rPr lang="en-US" smtClean="0"/>
              <a:t>‹#›</a:t>
            </a:fld>
            <a:endParaRPr lang="en-US"/>
          </a:p>
        </p:txBody>
      </p:sp>
    </p:spTree>
    <p:extLst>
      <p:ext uri="{BB962C8B-B14F-4D97-AF65-F5344CB8AC3E}">
        <p14:creationId xmlns:p14="http://schemas.microsoft.com/office/powerpoint/2010/main" val="28615147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volution Logo Cover">
    <p:bg>
      <p:bgPr>
        <a:solidFill>
          <a:srgbClr val="2C2A29"/>
        </a:solidFill>
        <a:effectLst/>
      </p:bgPr>
    </p:bg>
    <p:spTree>
      <p:nvGrpSpPr>
        <p:cNvPr id="1" name=""/>
        <p:cNvGrpSpPr/>
        <p:nvPr/>
      </p:nvGrpSpPr>
      <p:grpSpPr>
        <a:xfrm>
          <a:off x="0" y="0"/>
          <a:ext cx="0" cy="0"/>
          <a:chOff x="0" y="0"/>
          <a:chExt cx="0" cy="0"/>
        </a:xfrm>
      </p:grpSpPr>
      <p:pic>
        <p:nvPicPr>
          <p:cNvPr id="4" name="Google Shape;208;p27" title="CLEvolution_Logo&amp;Tagline_Gold&amp;White_RGB_R1.0_042825.png">
            <a:extLst>
              <a:ext uri="{FF2B5EF4-FFF2-40B4-BE49-F238E27FC236}">
                <a16:creationId xmlns:a16="http://schemas.microsoft.com/office/drawing/2014/main" id="{BF0984E5-ABB1-C482-E65B-5B22E1024AA0}"/>
              </a:ext>
            </a:extLst>
          </p:cNvPr>
          <p:cNvPicPr preferRelativeResize="0"/>
          <p:nvPr userDrawn="1"/>
        </p:nvPicPr>
        <p:blipFill>
          <a:blip r:embed="rId2">
            <a:alphaModFix/>
          </a:blip>
          <a:stretch>
            <a:fillRect/>
          </a:stretch>
        </p:blipFill>
        <p:spPr>
          <a:xfrm>
            <a:off x="2535775" y="2890101"/>
            <a:ext cx="7120451" cy="1077800"/>
          </a:xfrm>
          <a:prstGeom prst="rect">
            <a:avLst/>
          </a:prstGeom>
          <a:noFill/>
          <a:ln>
            <a:noFill/>
          </a:ln>
        </p:spPr>
      </p:pic>
    </p:spTree>
    <p:extLst>
      <p:ext uri="{BB962C8B-B14F-4D97-AF65-F5344CB8AC3E}">
        <p14:creationId xmlns:p14="http://schemas.microsoft.com/office/powerpoint/2010/main" val="34305504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35;p5">
            <a:extLst>
              <a:ext uri="{FF2B5EF4-FFF2-40B4-BE49-F238E27FC236}">
                <a16:creationId xmlns:a16="http://schemas.microsoft.com/office/drawing/2014/main" id="{B5A8C1FE-25DD-9FC5-A948-00F698C2B0D4}"/>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D95F98FF-9121-20BC-FFEB-E025FD16513E}"/>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9" name="Google Shape;37;p5" descr="A logo of an airplane&#10;&#10;Description automatically generated">
            <a:extLst>
              <a:ext uri="{FF2B5EF4-FFF2-40B4-BE49-F238E27FC236}">
                <a16:creationId xmlns:a16="http://schemas.microsoft.com/office/drawing/2014/main" id="{1BD459FB-5B75-A672-C1F3-1148C4BF67C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040D5EE6-BF22-C2A0-63E8-1FF2A6042FB5}"/>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54649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35;p5">
            <a:extLst>
              <a:ext uri="{FF2B5EF4-FFF2-40B4-BE49-F238E27FC236}">
                <a16:creationId xmlns:a16="http://schemas.microsoft.com/office/drawing/2014/main" id="{B5A8C1FE-25DD-9FC5-A948-00F698C2B0D4}"/>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D95F98FF-9121-20BC-FFEB-E025FD16513E}"/>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9" name="Google Shape;37;p5" descr="A logo of an airplane&#10;&#10;Description automatically generated">
            <a:extLst>
              <a:ext uri="{FF2B5EF4-FFF2-40B4-BE49-F238E27FC236}">
                <a16:creationId xmlns:a16="http://schemas.microsoft.com/office/drawing/2014/main" id="{1BD459FB-5B75-A672-C1F3-1148C4BF67C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040D5EE6-BF22-C2A0-63E8-1FF2A6042FB5}"/>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88693388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PASLAY 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35;p5">
            <a:extLst>
              <a:ext uri="{FF2B5EF4-FFF2-40B4-BE49-F238E27FC236}">
                <a16:creationId xmlns:a16="http://schemas.microsoft.com/office/drawing/2014/main" id="{B5A8C1FE-25DD-9FC5-A948-00F698C2B0D4}"/>
              </a:ext>
            </a:extLst>
          </p:cNvPr>
          <p:cNvSpPr/>
          <p:nvPr userDrawn="1"/>
        </p:nvSpPr>
        <p:spPr>
          <a:xfrm>
            <a:off x="0" y="5883965"/>
            <a:ext cx="12192000" cy="974035"/>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D95F98FF-9121-20BC-FFEB-E025FD16513E}"/>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9" name="Google Shape;37;p5" descr="A logo of an airplane&#10;&#10;Description automatically generated">
            <a:extLst>
              <a:ext uri="{FF2B5EF4-FFF2-40B4-BE49-F238E27FC236}">
                <a16:creationId xmlns:a16="http://schemas.microsoft.com/office/drawing/2014/main" id="{1BD459FB-5B75-A672-C1F3-1148C4BF67C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040D5EE6-BF22-C2A0-63E8-1FF2A6042FB5}"/>
              </a:ext>
            </a:extLst>
          </p:cNvPr>
          <p:cNvPicPr preferRelativeResize="0"/>
          <p:nvPr userDrawn="1"/>
        </p:nvPicPr>
        <p:blipFill>
          <a:blip r:embed="rId4"/>
          <a:srcRect l="-869" t="-13684" r="-294" b="-13671"/>
          <a:stretch>
            <a:fillRect/>
          </a:stretch>
        </p:blipFill>
        <p:spPr>
          <a:xfrm>
            <a:off x="5070162" y="6252096"/>
            <a:ext cx="2051675" cy="237744"/>
          </a:xfrm>
          <a:prstGeom prst="rect">
            <a:avLst/>
          </a:prstGeom>
          <a:noFill/>
          <a:ln>
            <a:noFill/>
          </a:ln>
        </p:spPr>
      </p:pic>
      <p:pic>
        <p:nvPicPr>
          <p:cNvPr id="4" name="Google Shape;24;p4" descr="A picture containing text, sign&#10;&#10;Description automatically generated">
            <a:extLst>
              <a:ext uri="{FF2B5EF4-FFF2-40B4-BE49-F238E27FC236}">
                <a16:creationId xmlns:a16="http://schemas.microsoft.com/office/drawing/2014/main" id="{42A45CFD-F8EE-8DEE-2AEE-A02975899865}"/>
              </a:ext>
            </a:extLst>
          </p:cNvPr>
          <p:cNvPicPr preferRelativeResize="0"/>
          <p:nvPr userDrawn="1"/>
        </p:nvPicPr>
        <p:blipFill rotWithShape="1">
          <a:blip r:embed="rId5">
            <a:alphaModFix/>
          </a:blip>
          <a:srcRect/>
          <a:stretch/>
        </p:blipFill>
        <p:spPr>
          <a:xfrm>
            <a:off x="570222" y="6073729"/>
            <a:ext cx="1701477" cy="520410"/>
          </a:xfrm>
          <a:prstGeom prst="rect">
            <a:avLst/>
          </a:prstGeom>
          <a:noFill/>
          <a:ln>
            <a:noFill/>
          </a:ln>
        </p:spPr>
      </p:pic>
      <p:pic>
        <p:nvPicPr>
          <p:cNvPr id="5" name="Google Shape;26;p4">
            <a:extLst>
              <a:ext uri="{FF2B5EF4-FFF2-40B4-BE49-F238E27FC236}">
                <a16:creationId xmlns:a16="http://schemas.microsoft.com/office/drawing/2014/main" id="{95471377-4370-B1D5-5119-CD7EC9BB21AF}"/>
              </a:ext>
            </a:extLst>
          </p:cNvPr>
          <p:cNvPicPr preferRelativeResize="0"/>
          <p:nvPr userDrawn="1"/>
        </p:nvPicPr>
        <p:blipFill rotWithShape="1">
          <a:blip r:embed="rId6">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152807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PASLAY GROUP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Google Shape;35;p5">
            <a:extLst>
              <a:ext uri="{FF2B5EF4-FFF2-40B4-BE49-F238E27FC236}">
                <a16:creationId xmlns:a16="http://schemas.microsoft.com/office/drawing/2014/main" id="{C8A6D245-1875-A92A-D623-D7AB42043FE6}"/>
              </a:ext>
            </a:extLst>
          </p:cNvPr>
          <p:cNvSpPr/>
          <p:nvPr userDrawn="1"/>
        </p:nvSpPr>
        <p:spPr>
          <a:xfrm>
            <a:off x="0" y="5883965"/>
            <a:ext cx="12192000" cy="97403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D6A4B599-C6F6-0411-5EA2-6E31013898FF}"/>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03D5CE25-5AB0-12C6-B746-5AD986FDE18F}"/>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3C4DB2A5-3282-97AC-5273-EBED34E59287}"/>
              </a:ext>
            </a:extLst>
          </p:cNvPr>
          <p:cNvPicPr preferRelativeResize="0"/>
          <p:nvPr userDrawn="1"/>
        </p:nvPicPr>
        <p:blipFill>
          <a:blip r:embed="rId4"/>
          <a:srcRect l="-869" t="-13684" r="-294" b="-13671"/>
          <a:stretch>
            <a:fillRect/>
          </a:stretch>
        </p:blipFill>
        <p:spPr>
          <a:xfrm>
            <a:off x="5070162" y="6252096"/>
            <a:ext cx="2051675" cy="237744"/>
          </a:xfrm>
          <a:prstGeom prst="rect">
            <a:avLst/>
          </a:prstGeom>
          <a:noFill/>
          <a:ln>
            <a:noFill/>
          </a:ln>
        </p:spPr>
      </p:pic>
      <p:pic>
        <p:nvPicPr>
          <p:cNvPr id="14" name="Google Shape;24;p4" descr="A picture containing text, sign&#10;&#10;Description automatically generated">
            <a:extLst>
              <a:ext uri="{FF2B5EF4-FFF2-40B4-BE49-F238E27FC236}">
                <a16:creationId xmlns:a16="http://schemas.microsoft.com/office/drawing/2014/main" id="{C7994EF9-3C00-9B1A-60AE-ECDB17C799DF}"/>
              </a:ext>
            </a:extLst>
          </p:cNvPr>
          <p:cNvPicPr preferRelativeResize="0"/>
          <p:nvPr userDrawn="1"/>
        </p:nvPicPr>
        <p:blipFill rotWithShape="1">
          <a:blip r:embed="rId5">
            <a:alphaModFix/>
          </a:blip>
          <a:srcRect/>
          <a:stretch/>
        </p:blipFill>
        <p:spPr>
          <a:xfrm>
            <a:off x="570222" y="6073729"/>
            <a:ext cx="1701477" cy="520410"/>
          </a:xfrm>
          <a:prstGeom prst="rect">
            <a:avLst/>
          </a:prstGeom>
          <a:noFill/>
          <a:ln>
            <a:noFill/>
          </a:ln>
        </p:spPr>
      </p:pic>
      <p:pic>
        <p:nvPicPr>
          <p:cNvPr id="15" name="Google Shape;26;p4">
            <a:extLst>
              <a:ext uri="{FF2B5EF4-FFF2-40B4-BE49-F238E27FC236}">
                <a16:creationId xmlns:a16="http://schemas.microsoft.com/office/drawing/2014/main" id="{FDFB0768-2B67-0370-1E81-5E8B62D45400}"/>
              </a:ext>
            </a:extLst>
          </p:cNvPr>
          <p:cNvPicPr preferRelativeResize="0"/>
          <p:nvPr userDrawn="1"/>
        </p:nvPicPr>
        <p:blipFill rotWithShape="1">
          <a:blip r:embed="rId6">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408420240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BD8-9325-B266-11E2-2316F3A8A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3B58CC-7A12-112F-6884-1FC1CDE15B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000747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BD8C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BD8-9325-B266-11E2-2316F3A8A835}"/>
              </a:ext>
            </a:extLst>
          </p:cNvPr>
          <p:cNvSpPr>
            <a:spLocks noGrp="1"/>
          </p:cNvSpPr>
          <p:nvPr>
            <p:ph type="title"/>
          </p:nvPr>
        </p:nvSpPr>
        <p:spPr>
          <a:xfrm>
            <a:off x="831850" y="2002632"/>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383B58CC-7A12-112F-6884-1FC1CDE15B9A}"/>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822538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BD8-9325-B266-11E2-2316F3A8A835}"/>
              </a:ext>
            </a:extLst>
          </p:cNvPr>
          <p:cNvSpPr>
            <a:spLocks noGrp="1"/>
          </p:cNvSpPr>
          <p:nvPr>
            <p:ph type="title"/>
          </p:nvPr>
        </p:nvSpPr>
        <p:spPr>
          <a:xfrm>
            <a:off x="831850" y="2002632"/>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383B58CC-7A12-112F-6884-1FC1CDE15B9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16072260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677-36EF-7414-7F80-D56EDB2EA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1F909-9936-1AD2-3E8C-41F4805E1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DBDE5-C5EC-F882-4510-6C2520601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35;p5">
            <a:extLst>
              <a:ext uri="{FF2B5EF4-FFF2-40B4-BE49-F238E27FC236}">
                <a16:creationId xmlns:a16="http://schemas.microsoft.com/office/drawing/2014/main" id="{7304826C-BB22-D935-F238-A350BA2658E3}"/>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4519595C-3159-2264-8425-91C3115A236B}"/>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377D4455-2592-9CC1-FB38-9D39166FF2BB}"/>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1CAED845-F2A0-91E4-394F-F90B8827955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4261466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ASLAY 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677-36EF-7414-7F80-D56EDB2EA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1F909-9936-1AD2-3E8C-41F4805E1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DBDE5-C5EC-F882-4510-6C2520601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35;p5">
            <a:extLst>
              <a:ext uri="{FF2B5EF4-FFF2-40B4-BE49-F238E27FC236}">
                <a16:creationId xmlns:a16="http://schemas.microsoft.com/office/drawing/2014/main" id="{02A987A5-D66F-24EE-23DE-B92632C566CB}"/>
              </a:ext>
            </a:extLst>
          </p:cNvPr>
          <p:cNvSpPr/>
          <p:nvPr userDrawn="1"/>
        </p:nvSpPr>
        <p:spPr>
          <a:xfrm>
            <a:off x="0" y="5883965"/>
            <a:ext cx="12192000" cy="974035"/>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8;p5">
            <a:extLst>
              <a:ext uri="{FF2B5EF4-FFF2-40B4-BE49-F238E27FC236}">
                <a16:creationId xmlns:a16="http://schemas.microsoft.com/office/drawing/2014/main" id="{489EE52F-9D1E-53C5-01E0-5832D4271340}"/>
              </a:ext>
            </a:extLst>
          </p:cNvPr>
          <p:cNvPicPr preferRelativeResize="0"/>
          <p:nvPr userDrawn="1"/>
        </p:nvPicPr>
        <p:blipFill>
          <a:blip r:embed="rId2"/>
          <a:srcRect l="-869" t="-13684" r="-294" b="-13671"/>
          <a:stretch>
            <a:fillRect/>
          </a:stretch>
        </p:blipFill>
        <p:spPr>
          <a:xfrm>
            <a:off x="5070162" y="6252096"/>
            <a:ext cx="2051675" cy="237744"/>
          </a:xfrm>
          <a:prstGeom prst="rect">
            <a:avLst/>
          </a:prstGeom>
          <a:noFill/>
          <a:ln>
            <a:noFill/>
          </a:ln>
        </p:spPr>
      </p:pic>
      <p:pic>
        <p:nvPicPr>
          <p:cNvPr id="7" name="Google Shape;24;p4" descr="A picture containing text, sign&#10;&#10;Description automatically generated">
            <a:extLst>
              <a:ext uri="{FF2B5EF4-FFF2-40B4-BE49-F238E27FC236}">
                <a16:creationId xmlns:a16="http://schemas.microsoft.com/office/drawing/2014/main" id="{1571EA24-5097-E957-3ABA-D67B4710B99C}"/>
              </a:ext>
            </a:extLst>
          </p:cNvPr>
          <p:cNvPicPr preferRelativeResize="0"/>
          <p:nvPr userDrawn="1"/>
        </p:nvPicPr>
        <p:blipFill rotWithShape="1">
          <a:blip r:embed="rId3">
            <a:alphaModFix/>
          </a:blip>
          <a:srcRect/>
          <a:stretch/>
        </p:blipFill>
        <p:spPr>
          <a:xfrm>
            <a:off x="570222" y="6073729"/>
            <a:ext cx="1701477" cy="520410"/>
          </a:xfrm>
          <a:prstGeom prst="rect">
            <a:avLst/>
          </a:prstGeom>
          <a:noFill/>
          <a:ln>
            <a:noFill/>
          </a:ln>
        </p:spPr>
      </p:pic>
      <p:pic>
        <p:nvPicPr>
          <p:cNvPr id="11" name="Google Shape;26;p4">
            <a:extLst>
              <a:ext uri="{FF2B5EF4-FFF2-40B4-BE49-F238E27FC236}">
                <a16:creationId xmlns:a16="http://schemas.microsoft.com/office/drawing/2014/main" id="{AC3A12FF-5DA9-2961-1285-05563A58E735}"/>
              </a:ext>
            </a:extLst>
          </p:cNvPr>
          <p:cNvPicPr preferRelativeResize="0"/>
          <p:nvPr userDrawn="1"/>
        </p:nvPicPr>
        <p:blipFill rotWithShape="1">
          <a:blip r:embed="rId4">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187415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B61E-A1FB-00CE-5C8D-4D034B5F92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587E84-6845-E3EC-D491-CA47561041B4}"/>
              </a:ext>
            </a:extLst>
          </p:cNvPr>
          <p:cNvSpPr>
            <a:spLocks noGrp="1"/>
          </p:cNvSpPr>
          <p:nvPr>
            <p:ph type="body" idx="1"/>
          </p:nvPr>
        </p:nvSpPr>
        <p:spPr>
          <a:xfrm>
            <a:off x="839788" y="1681163"/>
            <a:ext cx="5157787"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910E3C-A2BE-A14B-FCE0-3BC6A6F442E1}"/>
              </a:ext>
            </a:extLst>
          </p:cNvPr>
          <p:cNvSpPr>
            <a:spLocks noGrp="1"/>
          </p:cNvSpPr>
          <p:nvPr>
            <p:ph sz="half" idx="2"/>
          </p:nvPr>
        </p:nvSpPr>
        <p:spPr>
          <a:xfrm>
            <a:off x="839788" y="2505075"/>
            <a:ext cx="5157787"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55E554-37F8-7CE4-0FF0-327B0D4F2586}"/>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833C8-7A05-26EB-6D92-CA59F3E264E1}"/>
              </a:ext>
            </a:extLst>
          </p:cNvPr>
          <p:cNvSpPr>
            <a:spLocks noGrp="1"/>
          </p:cNvSpPr>
          <p:nvPr>
            <p:ph sz="quarter" idx="4"/>
          </p:nvPr>
        </p:nvSpPr>
        <p:spPr>
          <a:xfrm>
            <a:off x="6172200" y="2505075"/>
            <a:ext cx="5183188"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35;p5">
            <a:extLst>
              <a:ext uri="{FF2B5EF4-FFF2-40B4-BE49-F238E27FC236}">
                <a16:creationId xmlns:a16="http://schemas.microsoft.com/office/drawing/2014/main" id="{93A65F71-C5AD-9506-AFC2-5260BFBF06EC}"/>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B39AEEEC-D8BA-F4B9-AE95-48243FFDC1BF}"/>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9F9FCC11-799E-1E32-47FC-1B1155A01BB6}"/>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A77A8469-E4DB-575A-4B2E-174D6CA74D7E}"/>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67536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Google Shape;35;p5">
            <a:extLst>
              <a:ext uri="{FF2B5EF4-FFF2-40B4-BE49-F238E27FC236}">
                <a16:creationId xmlns:a16="http://schemas.microsoft.com/office/drawing/2014/main" id="{58AE1631-966B-986B-5A00-D62562FF1D45}"/>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63CA7D29-3B4A-BEDC-6142-3D44A6D751EC}"/>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CF795796-AC51-E5AE-1EB8-DE64D2516642}"/>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5D2389AF-882B-4969-9DA2-0868537550A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69980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B61E-A1FB-00CE-5C8D-4D034B5F92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587E84-6845-E3EC-D491-CA47561041B4}"/>
              </a:ext>
            </a:extLst>
          </p:cNvPr>
          <p:cNvSpPr>
            <a:spLocks noGrp="1"/>
          </p:cNvSpPr>
          <p:nvPr>
            <p:ph type="body" idx="1"/>
          </p:nvPr>
        </p:nvSpPr>
        <p:spPr>
          <a:xfrm>
            <a:off x="839788" y="1681163"/>
            <a:ext cx="3198812"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9910E3C-A2BE-A14B-FCE0-3BC6A6F442E1}"/>
              </a:ext>
            </a:extLst>
          </p:cNvPr>
          <p:cNvSpPr>
            <a:spLocks noGrp="1"/>
          </p:cNvSpPr>
          <p:nvPr>
            <p:ph sz="half" idx="2"/>
          </p:nvPr>
        </p:nvSpPr>
        <p:spPr>
          <a:xfrm>
            <a:off x="839788" y="2505075"/>
            <a:ext cx="3198812" cy="3247139"/>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2" name="Text Placeholder 2">
            <a:extLst>
              <a:ext uri="{FF2B5EF4-FFF2-40B4-BE49-F238E27FC236}">
                <a16:creationId xmlns:a16="http://schemas.microsoft.com/office/drawing/2014/main" id="{BD4268CF-ABDA-6447-B2C9-6B1AD16CEACD}"/>
              </a:ext>
            </a:extLst>
          </p:cNvPr>
          <p:cNvSpPr>
            <a:spLocks noGrp="1"/>
          </p:cNvSpPr>
          <p:nvPr>
            <p:ph type="body" idx="13"/>
          </p:nvPr>
        </p:nvSpPr>
        <p:spPr>
          <a:xfrm>
            <a:off x="4496594" y="1681163"/>
            <a:ext cx="3198812"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A77D46A9-BF3A-F93A-70CB-1247568C7F27}"/>
              </a:ext>
            </a:extLst>
          </p:cNvPr>
          <p:cNvSpPr>
            <a:spLocks noGrp="1"/>
          </p:cNvSpPr>
          <p:nvPr>
            <p:ph sz="half" idx="14"/>
          </p:nvPr>
        </p:nvSpPr>
        <p:spPr>
          <a:xfrm>
            <a:off x="4496594" y="2505075"/>
            <a:ext cx="3198812" cy="3247139"/>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6" name="Text Placeholder 2">
            <a:extLst>
              <a:ext uri="{FF2B5EF4-FFF2-40B4-BE49-F238E27FC236}">
                <a16:creationId xmlns:a16="http://schemas.microsoft.com/office/drawing/2014/main" id="{6EC02173-C872-64E6-EF7F-E5BD167B61CB}"/>
              </a:ext>
            </a:extLst>
          </p:cNvPr>
          <p:cNvSpPr>
            <a:spLocks noGrp="1"/>
          </p:cNvSpPr>
          <p:nvPr>
            <p:ph type="body" idx="15"/>
          </p:nvPr>
        </p:nvSpPr>
        <p:spPr>
          <a:xfrm>
            <a:off x="8154988" y="1681163"/>
            <a:ext cx="3198812"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E0D07715-3D5A-649F-6516-009BCEE2B52E}"/>
              </a:ext>
            </a:extLst>
          </p:cNvPr>
          <p:cNvSpPr>
            <a:spLocks noGrp="1"/>
          </p:cNvSpPr>
          <p:nvPr>
            <p:ph sz="half" idx="16"/>
          </p:nvPr>
        </p:nvSpPr>
        <p:spPr>
          <a:xfrm>
            <a:off x="8154988" y="2505075"/>
            <a:ext cx="3198812" cy="3247139"/>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5" name="Google Shape;35;p5">
            <a:extLst>
              <a:ext uri="{FF2B5EF4-FFF2-40B4-BE49-F238E27FC236}">
                <a16:creationId xmlns:a16="http://schemas.microsoft.com/office/drawing/2014/main" id="{08752A39-23E5-2ACC-6103-A7DA76840B58}"/>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6;p5" descr="A black and white logo&#10;&#10;Description automatically generated">
            <a:extLst>
              <a:ext uri="{FF2B5EF4-FFF2-40B4-BE49-F238E27FC236}">
                <a16:creationId xmlns:a16="http://schemas.microsoft.com/office/drawing/2014/main" id="{24E8EDF4-FE4E-8BD2-FB2E-EAD57F1AA4FD}"/>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6FA64CEE-2BEF-6E48-5B66-04E4ACBF2186}"/>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1" name="Google Shape;38;p5">
            <a:extLst>
              <a:ext uri="{FF2B5EF4-FFF2-40B4-BE49-F238E27FC236}">
                <a16:creationId xmlns:a16="http://schemas.microsoft.com/office/drawing/2014/main" id="{D722150A-6072-D133-9644-14F57C6BA003}"/>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5846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2BE1-43C5-EFF6-CA6D-01DC0EF76827}"/>
              </a:ext>
            </a:extLst>
          </p:cNvPr>
          <p:cNvSpPr>
            <a:spLocks noGrp="1"/>
          </p:cNvSpPr>
          <p:nvPr>
            <p:ph type="title"/>
          </p:nvPr>
        </p:nvSpPr>
        <p:spPr/>
        <p:txBody>
          <a:bodyPr/>
          <a:lstStyle/>
          <a:p>
            <a:r>
              <a:rPr lang="en-US"/>
              <a:t>Click to edit Master title style</a:t>
            </a:r>
          </a:p>
        </p:txBody>
      </p:sp>
      <p:sp>
        <p:nvSpPr>
          <p:cNvPr id="6" name="Google Shape;35;p5">
            <a:extLst>
              <a:ext uri="{FF2B5EF4-FFF2-40B4-BE49-F238E27FC236}">
                <a16:creationId xmlns:a16="http://schemas.microsoft.com/office/drawing/2014/main" id="{D8BD302C-DFC1-BA92-7184-D8DC89556CA9}"/>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4D58F0DB-C354-FFC1-CC0B-8129BD7F72C3}"/>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1A29D35F-174F-8A75-07D9-88F34BADE524}"/>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D7599093-95B8-477E-8006-1338E6418E92}"/>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606590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Google Shape;35;p5">
            <a:extLst>
              <a:ext uri="{FF2B5EF4-FFF2-40B4-BE49-F238E27FC236}">
                <a16:creationId xmlns:a16="http://schemas.microsoft.com/office/drawing/2014/main" id="{4E18BEFE-5069-CA6F-29ED-33BCB97F4D0F}"/>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851CD8E9-DA74-0135-6163-AC0399560FEA}"/>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2BCD6131-4976-0A40-A692-965217A6A2F9}"/>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1" name="Google Shape;38;p5">
            <a:extLst>
              <a:ext uri="{FF2B5EF4-FFF2-40B4-BE49-F238E27FC236}">
                <a16:creationId xmlns:a16="http://schemas.microsoft.com/office/drawing/2014/main" id="{364D6CB7-F51D-1C2F-1EAF-8CD88FA22AA1}"/>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867888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rgbClr val="2C2A29"/>
        </a:solidFill>
        <a:effectLst/>
      </p:bgPr>
    </p:bg>
    <p:spTree>
      <p:nvGrpSpPr>
        <p:cNvPr id="1" name=""/>
        <p:cNvGrpSpPr/>
        <p:nvPr/>
      </p:nvGrpSpPr>
      <p:grpSpPr>
        <a:xfrm>
          <a:off x="0" y="0"/>
          <a:ext cx="0" cy="0"/>
          <a:chOff x="0" y="0"/>
          <a:chExt cx="0" cy="0"/>
        </a:xfrm>
      </p:grpSpPr>
      <p:sp>
        <p:nvSpPr>
          <p:cNvPr id="8" name="Google Shape;35;p5">
            <a:extLst>
              <a:ext uri="{FF2B5EF4-FFF2-40B4-BE49-F238E27FC236}">
                <a16:creationId xmlns:a16="http://schemas.microsoft.com/office/drawing/2014/main" id="{4E18BEFE-5069-CA6F-29ED-33BCB97F4D0F}"/>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851CD8E9-DA74-0135-6163-AC0399560FEA}"/>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2BCD6131-4976-0A40-A692-965217A6A2F9}"/>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1" name="Google Shape;38;p5">
            <a:extLst>
              <a:ext uri="{FF2B5EF4-FFF2-40B4-BE49-F238E27FC236}">
                <a16:creationId xmlns:a16="http://schemas.microsoft.com/office/drawing/2014/main" id="{364D6CB7-F51D-1C2F-1EAF-8CD88FA22AA1}"/>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29168193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8EA-A721-4FF0-F0B3-183C20ECF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9EADE-B417-3D78-D6C5-9E3010976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7A7681-74E2-33F8-B9FE-1A41BA631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Google Shape;35;p5">
            <a:extLst>
              <a:ext uri="{FF2B5EF4-FFF2-40B4-BE49-F238E27FC236}">
                <a16:creationId xmlns:a16="http://schemas.microsoft.com/office/drawing/2014/main" id="{29A9FFD5-8219-5B46-BD10-9757EFCC1052}"/>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232AF8E0-FCBB-FE01-D833-630416580A4C}"/>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86AE90CB-B047-44FB-520E-B4196E4E8AD2}"/>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7EF37DC7-1C63-1751-338D-E2D8FED942D9}"/>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85610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ASLAY 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8EA-A721-4FF0-F0B3-183C20ECF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9EADE-B417-3D78-D6C5-9E3010976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7A7681-74E2-33F8-B9FE-1A41BA631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Google Shape;35;p5">
            <a:extLst>
              <a:ext uri="{FF2B5EF4-FFF2-40B4-BE49-F238E27FC236}">
                <a16:creationId xmlns:a16="http://schemas.microsoft.com/office/drawing/2014/main" id="{0F66E600-0CCD-F8BB-7980-62F9C4A359EA}"/>
              </a:ext>
            </a:extLst>
          </p:cNvPr>
          <p:cNvSpPr/>
          <p:nvPr userDrawn="1"/>
        </p:nvSpPr>
        <p:spPr>
          <a:xfrm>
            <a:off x="0" y="5883965"/>
            <a:ext cx="12192000" cy="974035"/>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8;p5">
            <a:extLst>
              <a:ext uri="{FF2B5EF4-FFF2-40B4-BE49-F238E27FC236}">
                <a16:creationId xmlns:a16="http://schemas.microsoft.com/office/drawing/2014/main" id="{0153D88D-A9E1-ADDD-AF65-8CB628928906}"/>
              </a:ext>
            </a:extLst>
          </p:cNvPr>
          <p:cNvPicPr preferRelativeResize="0"/>
          <p:nvPr userDrawn="1"/>
        </p:nvPicPr>
        <p:blipFill>
          <a:blip r:embed="rId2"/>
          <a:srcRect l="-869" t="-13684" r="-294" b="-13671"/>
          <a:stretch>
            <a:fillRect/>
          </a:stretch>
        </p:blipFill>
        <p:spPr>
          <a:xfrm>
            <a:off x="5070162" y="6252096"/>
            <a:ext cx="2051675" cy="237744"/>
          </a:xfrm>
          <a:prstGeom prst="rect">
            <a:avLst/>
          </a:prstGeom>
          <a:noFill/>
          <a:ln>
            <a:noFill/>
          </a:ln>
        </p:spPr>
      </p:pic>
      <p:pic>
        <p:nvPicPr>
          <p:cNvPr id="7" name="Google Shape;24;p4" descr="A picture containing text, sign&#10;&#10;Description automatically generated">
            <a:extLst>
              <a:ext uri="{FF2B5EF4-FFF2-40B4-BE49-F238E27FC236}">
                <a16:creationId xmlns:a16="http://schemas.microsoft.com/office/drawing/2014/main" id="{8786F314-AFEA-9482-FFE9-67F34E8FE485}"/>
              </a:ext>
            </a:extLst>
          </p:cNvPr>
          <p:cNvPicPr preferRelativeResize="0"/>
          <p:nvPr userDrawn="1"/>
        </p:nvPicPr>
        <p:blipFill rotWithShape="1">
          <a:blip r:embed="rId3">
            <a:alphaModFix/>
          </a:blip>
          <a:srcRect/>
          <a:stretch/>
        </p:blipFill>
        <p:spPr>
          <a:xfrm>
            <a:off x="570222" y="6073729"/>
            <a:ext cx="1701477" cy="520410"/>
          </a:xfrm>
          <a:prstGeom prst="rect">
            <a:avLst/>
          </a:prstGeom>
          <a:noFill/>
          <a:ln>
            <a:noFill/>
          </a:ln>
        </p:spPr>
      </p:pic>
      <p:pic>
        <p:nvPicPr>
          <p:cNvPr id="9" name="Google Shape;26;p4">
            <a:extLst>
              <a:ext uri="{FF2B5EF4-FFF2-40B4-BE49-F238E27FC236}">
                <a16:creationId xmlns:a16="http://schemas.microsoft.com/office/drawing/2014/main" id="{1C5F3ACC-295B-1A24-2EC0-FE4BEF1D8264}"/>
              </a:ext>
            </a:extLst>
          </p:cNvPr>
          <p:cNvPicPr preferRelativeResize="0"/>
          <p:nvPr userDrawn="1"/>
        </p:nvPicPr>
        <p:blipFill rotWithShape="1">
          <a:blip r:embed="rId4">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688160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81C5-2907-6A4A-3925-205F4477F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672A3F-EB9C-5950-796E-FED57CC5A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8F50C-7631-064A-6000-09500F377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Google Shape;35;p5">
            <a:extLst>
              <a:ext uri="{FF2B5EF4-FFF2-40B4-BE49-F238E27FC236}">
                <a16:creationId xmlns:a16="http://schemas.microsoft.com/office/drawing/2014/main" id="{E2495953-727B-CF9E-35E6-88E5EAF6F513}"/>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C6E690AA-8539-506A-73E9-69669C049C78}"/>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CFB95279-D3CD-B5D2-BD22-42B1B02577C4}"/>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5EBF9964-1D40-A439-B052-7EDC4D8711AD}"/>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737575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81C5-2907-6A4A-3925-205F4477F0F9}"/>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DF672A3F-EB9C-5950-796E-FED57CC5A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8F50C-7631-064A-6000-09500F3778D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Google Shape;35;p5">
            <a:extLst>
              <a:ext uri="{FF2B5EF4-FFF2-40B4-BE49-F238E27FC236}">
                <a16:creationId xmlns:a16="http://schemas.microsoft.com/office/drawing/2014/main" id="{E2495953-727B-CF9E-35E6-88E5EAF6F513}"/>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C6E690AA-8539-506A-73E9-69669C049C78}"/>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CFB95279-D3CD-B5D2-BD22-42B1B02577C4}"/>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5EBF9964-1D40-A439-B052-7EDC4D8711AD}"/>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361799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8D90-D149-6AC2-508C-6DA9833D8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1223DB-2B75-414C-C6E3-C15FEEE5B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oogle Shape;35;p5">
            <a:extLst>
              <a:ext uri="{FF2B5EF4-FFF2-40B4-BE49-F238E27FC236}">
                <a16:creationId xmlns:a16="http://schemas.microsoft.com/office/drawing/2014/main" id="{2B261BD6-703C-A860-C954-CF3166156CB8}"/>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947CE4C7-0F41-5CF2-96E4-0CAB374F8F62}"/>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5A4D3307-C56D-296A-8B53-65508BEFB99B}"/>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12EAFE9A-A9D4-7C50-785E-619CCE091A4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762312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9254-F029-D17B-7680-620A37F2E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A60588-61D1-301B-A4E6-0C675673F5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oogle Shape;35;p5">
            <a:extLst>
              <a:ext uri="{FF2B5EF4-FFF2-40B4-BE49-F238E27FC236}">
                <a16:creationId xmlns:a16="http://schemas.microsoft.com/office/drawing/2014/main" id="{90F063FB-7E0C-D5E6-C842-130BDFAE1BFD}"/>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05AB45F1-CFA0-2215-C167-AD77695D9C88}"/>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862432F6-26E7-EFEF-6451-92AA4E38E64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3A95C582-FC5A-4876-E570-41A26C8F7D31}"/>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423452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Gold">
    <p:bg>
      <p:bgPr>
        <a:solidFill>
          <a:srgbClr val="BD8C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220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able of Content version 1">
    <p:bg>
      <p:bgPr>
        <a:solidFill>
          <a:srgbClr val="2C2A29"/>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6D08E3-B5C8-3BA2-465C-63C5A3570512}"/>
              </a:ext>
            </a:extLst>
          </p:cNvPr>
          <p:cNvSpPr>
            <a:spLocks noGrp="1"/>
          </p:cNvSpPr>
          <p:nvPr>
            <p:ph type="body" sz="quarter" idx="14" hasCustomPrompt="1"/>
          </p:nvPr>
        </p:nvSpPr>
        <p:spPr>
          <a:xfrm>
            <a:off x="1718368" y="840591"/>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01</a:t>
            </a:r>
          </a:p>
        </p:txBody>
      </p:sp>
      <p:sp>
        <p:nvSpPr>
          <p:cNvPr id="12" name="Text Placeholder 11">
            <a:extLst>
              <a:ext uri="{FF2B5EF4-FFF2-40B4-BE49-F238E27FC236}">
                <a16:creationId xmlns:a16="http://schemas.microsoft.com/office/drawing/2014/main" id="{A1884520-9E8C-7C2C-DC80-878C30F8C0D0}"/>
              </a:ext>
            </a:extLst>
          </p:cNvPr>
          <p:cNvSpPr>
            <a:spLocks noGrp="1"/>
          </p:cNvSpPr>
          <p:nvPr>
            <p:ph type="body" sz="quarter" idx="13" hasCustomPrompt="1"/>
          </p:nvPr>
        </p:nvSpPr>
        <p:spPr>
          <a:xfrm>
            <a:off x="1718368" y="1849203"/>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 name="Text Placeholder 13">
            <a:extLst>
              <a:ext uri="{FF2B5EF4-FFF2-40B4-BE49-F238E27FC236}">
                <a16:creationId xmlns:a16="http://schemas.microsoft.com/office/drawing/2014/main" id="{489F24A5-5746-9ACB-E4B2-D4CECA63585E}"/>
              </a:ext>
            </a:extLst>
          </p:cNvPr>
          <p:cNvSpPr>
            <a:spLocks noGrp="1"/>
          </p:cNvSpPr>
          <p:nvPr>
            <p:ph type="body" sz="quarter" idx="15" hasCustomPrompt="1"/>
          </p:nvPr>
        </p:nvSpPr>
        <p:spPr>
          <a:xfrm>
            <a:off x="5135492" y="840591"/>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02</a:t>
            </a:r>
          </a:p>
        </p:txBody>
      </p:sp>
      <p:sp>
        <p:nvSpPr>
          <p:cNvPr id="3" name="Text Placeholder 11">
            <a:extLst>
              <a:ext uri="{FF2B5EF4-FFF2-40B4-BE49-F238E27FC236}">
                <a16:creationId xmlns:a16="http://schemas.microsoft.com/office/drawing/2014/main" id="{166B2048-8522-2F61-0F6D-0E2AA7BAD2D5}"/>
              </a:ext>
            </a:extLst>
          </p:cNvPr>
          <p:cNvSpPr>
            <a:spLocks noGrp="1"/>
          </p:cNvSpPr>
          <p:nvPr>
            <p:ph type="body" sz="quarter" idx="16" hasCustomPrompt="1"/>
          </p:nvPr>
        </p:nvSpPr>
        <p:spPr>
          <a:xfrm>
            <a:off x="5135492" y="1849203"/>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7" name="Text Placeholder 13">
            <a:extLst>
              <a:ext uri="{FF2B5EF4-FFF2-40B4-BE49-F238E27FC236}">
                <a16:creationId xmlns:a16="http://schemas.microsoft.com/office/drawing/2014/main" id="{2D31F8D2-080D-693C-1FBF-A6395E0E4B2D}"/>
              </a:ext>
            </a:extLst>
          </p:cNvPr>
          <p:cNvSpPr>
            <a:spLocks noGrp="1"/>
          </p:cNvSpPr>
          <p:nvPr>
            <p:ph type="body" sz="quarter" idx="17" hasCustomPrompt="1"/>
          </p:nvPr>
        </p:nvSpPr>
        <p:spPr>
          <a:xfrm>
            <a:off x="8552616" y="840591"/>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03</a:t>
            </a:r>
          </a:p>
        </p:txBody>
      </p:sp>
      <p:sp>
        <p:nvSpPr>
          <p:cNvPr id="8" name="Text Placeholder 11">
            <a:extLst>
              <a:ext uri="{FF2B5EF4-FFF2-40B4-BE49-F238E27FC236}">
                <a16:creationId xmlns:a16="http://schemas.microsoft.com/office/drawing/2014/main" id="{64711FCF-B558-BF6A-DA07-E45954B38185}"/>
              </a:ext>
            </a:extLst>
          </p:cNvPr>
          <p:cNvSpPr>
            <a:spLocks noGrp="1"/>
          </p:cNvSpPr>
          <p:nvPr>
            <p:ph type="body" sz="quarter" idx="18" hasCustomPrompt="1"/>
          </p:nvPr>
        </p:nvSpPr>
        <p:spPr>
          <a:xfrm>
            <a:off x="8552616" y="1849203"/>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9" name="Text Placeholder 13">
            <a:extLst>
              <a:ext uri="{FF2B5EF4-FFF2-40B4-BE49-F238E27FC236}">
                <a16:creationId xmlns:a16="http://schemas.microsoft.com/office/drawing/2014/main" id="{A6E27ED0-0B88-AE33-9196-F8CE57FE2308}"/>
              </a:ext>
            </a:extLst>
          </p:cNvPr>
          <p:cNvSpPr>
            <a:spLocks noGrp="1"/>
          </p:cNvSpPr>
          <p:nvPr>
            <p:ph type="body" sz="quarter" idx="19" hasCustomPrompt="1"/>
          </p:nvPr>
        </p:nvSpPr>
        <p:spPr>
          <a:xfrm>
            <a:off x="1718368" y="3524156"/>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04</a:t>
            </a:r>
          </a:p>
        </p:txBody>
      </p:sp>
      <p:sp>
        <p:nvSpPr>
          <p:cNvPr id="10" name="Text Placeholder 11">
            <a:extLst>
              <a:ext uri="{FF2B5EF4-FFF2-40B4-BE49-F238E27FC236}">
                <a16:creationId xmlns:a16="http://schemas.microsoft.com/office/drawing/2014/main" id="{F5D2FFA0-ED16-4A89-6DEB-124A253D2DB5}"/>
              </a:ext>
            </a:extLst>
          </p:cNvPr>
          <p:cNvSpPr>
            <a:spLocks noGrp="1"/>
          </p:cNvSpPr>
          <p:nvPr>
            <p:ph type="body" sz="quarter" idx="20" hasCustomPrompt="1"/>
          </p:nvPr>
        </p:nvSpPr>
        <p:spPr>
          <a:xfrm>
            <a:off x="1718368" y="4532768"/>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1" name="Text Placeholder 13">
            <a:extLst>
              <a:ext uri="{FF2B5EF4-FFF2-40B4-BE49-F238E27FC236}">
                <a16:creationId xmlns:a16="http://schemas.microsoft.com/office/drawing/2014/main" id="{2395805C-6B84-7FFB-45FF-CD14DD0DAC56}"/>
              </a:ext>
            </a:extLst>
          </p:cNvPr>
          <p:cNvSpPr>
            <a:spLocks noGrp="1"/>
          </p:cNvSpPr>
          <p:nvPr>
            <p:ph type="body" sz="quarter" idx="21" hasCustomPrompt="1"/>
          </p:nvPr>
        </p:nvSpPr>
        <p:spPr>
          <a:xfrm>
            <a:off x="5135492" y="3524156"/>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05</a:t>
            </a:r>
          </a:p>
        </p:txBody>
      </p:sp>
      <p:sp>
        <p:nvSpPr>
          <p:cNvPr id="13" name="Text Placeholder 11">
            <a:extLst>
              <a:ext uri="{FF2B5EF4-FFF2-40B4-BE49-F238E27FC236}">
                <a16:creationId xmlns:a16="http://schemas.microsoft.com/office/drawing/2014/main" id="{5EF4CE57-883B-CE55-F57E-1D7871A0EFEC}"/>
              </a:ext>
            </a:extLst>
          </p:cNvPr>
          <p:cNvSpPr>
            <a:spLocks noGrp="1"/>
          </p:cNvSpPr>
          <p:nvPr>
            <p:ph type="body" sz="quarter" idx="22" hasCustomPrompt="1"/>
          </p:nvPr>
        </p:nvSpPr>
        <p:spPr>
          <a:xfrm>
            <a:off x="5135492" y="4532768"/>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5" name="Text Placeholder 13">
            <a:extLst>
              <a:ext uri="{FF2B5EF4-FFF2-40B4-BE49-F238E27FC236}">
                <a16:creationId xmlns:a16="http://schemas.microsoft.com/office/drawing/2014/main" id="{94FB81FB-4333-5ABF-715C-E583E0B1B535}"/>
              </a:ext>
            </a:extLst>
          </p:cNvPr>
          <p:cNvSpPr>
            <a:spLocks noGrp="1"/>
          </p:cNvSpPr>
          <p:nvPr>
            <p:ph type="body" sz="quarter" idx="23" hasCustomPrompt="1"/>
          </p:nvPr>
        </p:nvSpPr>
        <p:spPr>
          <a:xfrm>
            <a:off x="8552616" y="3524156"/>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06</a:t>
            </a:r>
          </a:p>
        </p:txBody>
      </p:sp>
      <p:sp>
        <p:nvSpPr>
          <p:cNvPr id="26" name="Text Placeholder 11">
            <a:extLst>
              <a:ext uri="{FF2B5EF4-FFF2-40B4-BE49-F238E27FC236}">
                <a16:creationId xmlns:a16="http://schemas.microsoft.com/office/drawing/2014/main" id="{9FA2CE33-B82C-D301-B546-1336B70C9B39}"/>
              </a:ext>
            </a:extLst>
          </p:cNvPr>
          <p:cNvSpPr>
            <a:spLocks noGrp="1"/>
          </p:cNvSpPr>
          <p:nvPr>
            <p:ph type="body" sz="quarter" idx="24" hasCustomPrompt="1"/>
          </p:nvPr>
        </p:nvSpPr>
        <p:spPr>
          <a:xfrm>
            <a:off x="8552616" y="4532768"/>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4" name="Google Shape;35;p5">
            <a:extLst>
              <a:ext uri="{FF2B5EF4-FFF2-40B4-BE49-F238E27FC236}">
                <a16:creationId xmlns:a16="http://schemas.microsoft.com/office/drawing/2014/main" id="{8EF10257-6F72-DB60-FC5C-7DC6C8C9AB61}"/>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 name="Google Shape;36;p5" descr="A black and white logo&#10;&#10;Description automatically generated">
            <a:extLst>
              <a:ext uri="{FF2B5EF4-FFF2-40B4-BE49-F238E27FC236}">
                <a16:creationId xmlns:a16="http://schemas.microsoft.com/office/drawing/2014/main" id="{C72430AC-B7FF-D211-145F-F2DDF83F7729}"/>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6" name="Google Shape;37;p5" descr="A logo of an airplane&#10;&#10;Description automatically generated">
            <a:extLst>
              <a:ext uri="{FF2B5EF4-FFF2-40B4-BE49-F238E27FC236}">
                <a16:creationId xmlns:a16="http://schemas.microsoft.com/office/drawing/2014/main" id="{C5D0795B-7957-F556-58A2-D6562D6B3B93}"/>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5" name="Google Shape;38;p5">
            <a:extLst>
              <a:ext uri="{FF2B5EF4-FFF2-40B4-BE49-F238E27FC236}">
                <a16:creationId xmlns:a16="http://schemas.microsoft.com/office/drawing/2014/main" id="{3665339D-55B9-FBD8-F591-9EE3B61EC61A}"/>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9793841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2666870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White Large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black and gold text on a black background&#10;&#10;AI-generated content may be incorrect.">
            <a:extLst>
              <a:ext uri="{FF2B5EF4-FFF2-40B4-BE49-F238E27FC236}">
                <a16:creationId xmlns:a16="http://schemas.microsoft.com/office/drawing/2014/main" id="{EC121400-6CE9-3050-A093-9456D3B34DF2}"/>
              </a:ext>
            </a:extLst>
          </p:cNvPr>
          <p:cNvPicPr>
            <a:picLocks noChangeAspect="1"/>
          </p:cNvPicPr>
          <p:nvPr userDrawn="1"/>
        </p:nvPicPr>
        <p:blipFill>
          <a:blip r:embed="rId2"/>
          <a:stretch>
            <a:fillRect/>
          </a:stretch>
        </p:blipFill>
        <p:spPr>
          <a:xfrm>
            <a:off x="2209800" y="-291306"/>
            <a:ext cx="7772400" cy="4371975"/>
          </a:xfrm>
          <a:prstGeom prst="rect">
            <a:avLst/>
          </a:prstGeom>
        </p:spPr>
      </p:pic>
    </p:spTree>
    <p:extLst>
      <p:ext uri="{BB962C8B-B14F-4D97-AF65-F5344CB8AC3E}">
        <p14:creationId xmlns:p14="http://schemas.microsoft.com/office/powerpoint/2010/main" val="258861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Gold Large Logo">
    <p:bg>
      <p:bgPr>
        <a:solidFill>
          <a:srgbClr val="BD8C3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121400-6CE9-3050-A093-9456D3B34DF2}"/>
              </a:ext>
            </a:extLst>
          </p:cNvPr>
          <p:cNvPicPr>
            <a:picLocks noChangeAspect="1"/>
          </p:cNvPicPr>
          <p:nvPr userDrawn="1"/>
        </p:nvPicPr>
        <p:blipFill>
          <a:blip r:embed="rId2"/>
          <a:srcRect l="-3449" t="-106789" r="-4630" b="-129300"/>
          <a:stretch>
            <a:fillRect/>
          </a:stretch>
        </p:blipFill>
        <p:spPr>
          <a:xfrm>
            <a:off x="3818238" y="1211372"/>
            <a:ext cx="4943277" cy="1414870"/>
          </a:xfrm>
          <a:prstGeom prst="rect">
            <a:avLst/>
          </a:prstGeom>
        </p:spPr>
      </p:pic>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612505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Black Large Logo">
    <p:bg>
      <p:bgPr>
        <a:solidFill>
          <a:srgbClr val="2C2A2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8C445B-D215-067A-E6FF-370251C3A603}"/>
              </a:ext>
            </a:extLst>
          </p:cNvPr>
          <p:cNvPicPr>
            <a:picLocks noChangeAspect="1"/>
          </p:cNvPicPr>
          <p:nvPr userDrawn="1"/>
        </p:nvPicPr>
        <p:blipFill>
          <a:blip r:embed="rId2"/>
          <a:srcRect l="17647" t="39251" r="16120" b="41050"/>
          <a:stretch/>
        </p:blipFill>
        <p:spPr>
          <a:xfrm>
            <a:off x="3581400" y="1424763"/>
            <a:ext cx="5147930" cy="861238"/>
          </a:xfrm>
          <a:prstGeom prst="rect">
            <a:avLst/>
          </a:prstGeom>
        </p:spPr>
      </p:pic>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92627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 version 2">
    <p:bg>
      <p:bgPr>
        <a:solidFill>
          <a:srgbClr val="2C2A29"/>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6D08E3-B5C8-3BA2-465C-63C5A3570512}"/>
              </a:ext>
            </a:extLst>
          </p:cNvPr>
          <p:cNvSpPr>
            <a:spLocks noGrp="1"/>
          </p:cNvSpPr>
          <p:nvPr>
            <p:ph type="body" sz="quarter" idx="14" hasCustomPrompt="1"/>
          </p:nvPr>
        </p:nvSpPr>
        <p:spPr>
          <a:xfrm>
            <a:off x="1288911" y="1877739"/>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01</a:t>
            </a:r>
          </a:p>
        </p:txBody>
      </p:sp>
      <p:sp>
        <p:nvSpPr>
          <p:cNvPr id="12" name="Text Placeholder 11">
            <a:extLst>
              <a:ext uri="{FF2B5EF4-FFF2-40B4-BE49-F238E27FC236}">
                <a16:creationId xmlns:a16="http://schemas.microsoft.com/office/drawing/2014/main" id="{A1884520-9E8C-7C2C-DC80-878C30F8C0D0}"/>
              </a:ext>
            </a:extLst>
          </p:cNvPr>
          <p:cNvSpPr>
            <a:spLocks noGrp="1"/>
          </p:cNvSpPr>
          <p:nvPr>
            <p:ph type="body" sz="quarter" idx="13" hasCustomPrompt="1"/>
          </p:nvPr>
        </p:nvSpPr>
        <p:spPr>
          <a:xfrm>
            <a:off x="1815823" y="1997354"/>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5" name="Text Placeholder 13">
            <a:extLst>
              <a:ext uri="{FF2B5EF4-FFF2-40B4-BE49-F238E27FC236}">
                <a16:creationId xmlns:a16="http://schemas.microsoft.com/office/drawing/2014/main" id="{B4B9D1C7-BA58-A360-D2E7-18D1BF97A90D}"/>
              </a:ext>
            </a:extLst>
          </p:cNvPr>
          <p:cNvSpPr>
            <a:spLocks noGrp="1"/>
          </p:cNvSpPr>
          <p:nvPr>
            <p:ph type="body" sz="quarter" idx="15" hasCustomPrompt="1"/>
          </p:nvPr>
        </p:nvSpPr>
        <p:spPr>
          <a:xfrm>
            <a:off x="4876937" y="1877327"/>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02</a:t>
            </a:r>
          </a:p>
        </p:txBody>
      </p:sp>
      <p:sp>
        <p:nvSpPr>
          <p:cNvPr id="16" name="Text Placeholder 11">
            <a:extLst>
              <a:ext uri="{FF2B5EF4-FFF2-40B4-BE49-F238E27FC236}">
                <a16:creationId xmlns:a16="http://schemas.microsoft.com/office/drawing/2014/main" id="{FD693122-7691-739C-A8B1-9E71DA41872F}"/>
              </a:ext>
            </a:extLst>
          </p:cNvPr>
          <p:cNvSpPr>
            <a:spLocks noGrp="1"/>
          </p:cNvSpPr>
          <p:nvPr>
            <p:ph type="body" sz="quarter" idx="16" hasCustomPrompt="1"/>
          </p:nvPr>
        </p:nvSpPr>
        <p:spPr>
          <a:xfrm>
            <a:off x="5403849" y="1996942"/>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7" name="Text Placeholder 13">
            <a:extLst>
              <a:ext uri="{FF2B5EF4-FFF2-40B4-BE49-F238E27FC236}">
                <a16:creationId xmlns:a16="http://schemas.microsoft.com/office/drawing/2014/main" id="{2271A03A-C807-F5FE-198A-CE90C7662752}"/>
              </a:ext>
            </a:extLst>
          </p:cNvPr>
          <p:cNvSpPr>
            <a:spLocks noGrp="1"/>
          </p:cNvSpPr>
          <p:nvPr>
            <p:ph type="body" sz="quarter" idx="17" hasCustomPrompt="1"/>
          </p:nvPr>
        </p:nvSpPr>
        <p:spPr>
          <a:xfrm>
            <a:off x="8464963" y="1877327"/>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03</a:t>
            </a:r>
          </a:p>
        </p:txBody>
      </p:sp>
      <p:sp>
        <p:nvSpPr>
          <p:cNvPr id="18" name="Text Placeholder 11">
            <a:extLst>
              <a:ext uri="{FF2B5EF4-FFF2-40B4-BE49-F238E27FC236}">
                <a16:creationId xmlns:a16="http://schemas.microsoft.com/office/drawing/2014/main" id="{3205A1A3-C5E7-95E9-0A40-BE6ABF7A6B11}"/>
              </a:ext>
            </a:extLst>
          </p:cNvPr>
          <p:cNvSpPr>
            <a:spLocks noGrp="1"/>
          </p:cNvSpPr>
          <p:nvPr>
            <p:ph type="body" sz="quarter" idx="18" hasCustomPrompt="1"/>
          </p:nvPr>
        </p:nvSpPr>
        <p:spPr>
          <a:xfrm>
            <a:off x="8991875" y="1996942"/>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9" name="Text Placeholder 13">
            <a:extLst>
              <a:ext uri="{FF2B5EF4-FFF2-40B4-BE49-F238E27FC236}">
                <a16:creationId xmlns:a16="http://schemas.microsoft.com/office/drawing/2014/main" id="{BD85619A-9BFA-022C-DC5F-6282CF391436}"/>
              </a:ext>
            </a:extLst>
          </p:cNvPr>
          <p:cNvSpPr>
            <a:spLocks noGrp="1"/>
          </p:cNvSpPr>
          <p:nvPr>
            <p:ph type="body" sz="quarter" idx="19" hasCustomPrompt="1"/>
          </p:nvPr>
        </p:nvSpPr>
        <p:spPr>
          <a:xfrm>
            <a:off x="1288911" y="3945078"/>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04</a:t>
            </a:r>
          </a:p>
        </p:txBody>
      </p:sp>
      <p:sp>
        <p:nvSpPr>
          <p:cNvPr id="20" name="Text Placeholder 11">
            <a:extLst>
              <a:ext uri="{FF2B5EF4-FFF2-40B4-BE49-F238E27FC236}">
                <a16:creationId xmlns:a16="http://schemas.microsoft.com/office/drawing/2014/main" id="{A5EBFCC6-6D74-D98D-7BD6-74EE0933F2C5}"/>
              </a:ext>
            </a:extLst>
          </p:cNvPr>
          <p:cNvSpPr>
            <a:spLocks noGrp="1"/>
          </p:cNvSpPr>
          <p:nvPr>
            <p:ph type="body" sz="quarter" idx="20" hasCustomPrompt="1"/>
          </p:nvPr>
        </p:nvSpPr>
        <p:spPr>
          <a:xfrm>
            <a:off x="1815823" y="4064693"/>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1" name="Text Placeholder 13">
            <a:extLst>
              <a:ext uri="{FF2B5EF4-FFF2-40B4-BE49-F238E27FC236}">
                <a16:creationId xmlns:a16="http://schemas.microsoft.com/office/drawing/2014/main" id="{08DFD588-AA7D-8610-5543-E55FE7805265}"/>
              </a:ext>
            </a:extLst>
          </p:cNvPr>
          <p:cNvSpPr>
            <a:spLocks noGrp="1"/>
          </p:cNvSpPr>
          <p:nvPr>
            <p:ph type="body" sz="quarter" idx="21" hasCustomPrompt="1"/>
          </p:nvPr>
        </p:nvSpPr>
        <p:spPr>
          <a:xfrm>
            <a:off x="4876937" y="3944666"/>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05</a:t>
            </a:r>
          </a:p>
        </p:txBody>
      </p:sp>
      <p:sp>
        <p:nvSpPr>
          <p:cNvPr id="22" name="Text Placeholder 11">
            <a:extLst>
              <a:ext uri="{FF2B5EF4-FFF2-40B4-BE49-F238E27FC236}">
                <a16:creationId xmlns:a16="http://schemas.microsoft.com/office/drawing/2014/main" id="{769B831F-2B36-B1FD-E521-191B720DB004}"/>
              </a:ext>
            </a:extLst>
          </p:cNvPr>
          <p:cNvSpPr>
            <a:spLocks noGrp="1"/>
          </p:cNvSpPr>
          <p:nvPr>
            <p:ph type="body" sz="quarter" idx="22" hasCustomPrompt="1"/>
          </p:nvPr>
        </p:nvSpPr>
        <p:spPr>
          <a:xfrm>
            <a:off x="5403849" y="4064281"/>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3" name="Text Placeholder 13">
            <a:extLst>
              <a:ext uri="{FF2B5EF4-FFF2-40B4-BE49-F238E27FC236}">
                <a16:creationId xmlns:a16="http://schemas.microsoft.com/office/drawing/2014/main" id="{1624D2B3-1777-43A2-1EFF-1C6E2CD6273B}"/>
              </a:ext>
            </a:extLst>
          </p:cNvPr>
          <p:cNvSpPr>
            <a:spLocks noGrp="1"/>
          </p:cNvSpPr>
          <p:nvPr>
            <p:ph type="body" sz="quarter" idx="23" hasCustomPrompt="1"/>
          </p:nvPr>
        </p:nvSpPr>
        <p:spPr>
          <a:xfrm>
            <a:off x="8464963" y="3944666"/>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06</a:t>
            </a:r>
          </a:p>
        </p:txBody>
      </p:sp>
      <p:sp>
        <p:nvSpPr>
          <p:cNvPr id="24" name="Text Placeholder 11">
            <a:extLst>
              <a:ext uri="{FF2B5EF4-FFF2-40B4-BE49-F238E27FC236}">
                <a16:creationId xmlns:a16="http://schemas.microsoft.com/office/drawing/2014/main" id="{83248AF8-F0E8-6E4C-5DAC-9C2FB35F3BE2}"/>
              </a:ext>
            </a:extLst>
          </p:cNvPr>
          <p:cNvSpPr>
            <a:spLocks noGrp="1"/>
          </p:cNvSpPr>
          <p:nvPr>
            <p:ph type="body" sz="quarter" idx="24" hasCustomPrompt="1"/>
          </p:nvPr>
        </p:nvSpPr>
        <p:spPr>
          <a:xfrm>
            <a:off x="8991875" y="4064281"/>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Tree>
    <p:extLst>
      <p:ext uri="{BB962C8B-B14F-4D97-AF65-F5344CB8AC3E}">
        <p14:creationId xmlns:p14="http://schemas.microsoft.com/office/powerpoint/2010/main" val="23301302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 version 1">
    <p:bg>
      <p:bgPr>
        <a:solidFill>
          <a:srgbClr val="2C2A29"/>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6D08E3-B5C8-3BA2-465C-63C5A3570512}"/>
              </a:ext>
            </a:extLst>
          </p:cNvPr>
          <p:cNvSpPr>
            <a:spLocks noGrp="1"/>
          </p:cNvSpPr>
          <p:nvPr>
            <p:ph type="body" sz="quarter" idx="14" hasCustomPrompt="1"/>
          </p:nvPr>
        </p:nvSpPr>
        <p:spPr>
          <a:xfrm>
            <a:off x="1718368" y="1026146"/>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01</a:t>
            </a:r>
          </a:p>
        </p:txBody>
      </p:sp>
      <p:sp>
        <p:nvSpPr>
          <p:cNvPr id="12" name="Text Placeholder 11">
            <a:extLst>
              <a:ext uri="{FF2B5EF4-FFF2-40B4-BE49-F238E27FC236}">
                <a16:creationId xmlns:a16="http://schemas.microsoft.com/office/drawing/2014/main" id="{A1884520-9E8C-7C2C-DC80-878C30F8C0D0}"/>
              </a:ext>
            </a:extLst>
          </p:cNvPr>
          <p:cNvSpPr>
            <a:spLocks noGrp="1"/>
          </p:cNvSpPr>
          <p:nvPr>
            <p:ph type="body" sz="quarter" idx="13" hasCustomPrompt="1"/>
          </p:nvPr>
        </p:nvSpPr>
        <p:spPr>
          <a:xfrm>
            <a:off x="1718368" y="2034758"/>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 name="Text Placeholder 13">
            <a:extLst>
              <a:ext uri="{FF2B5EF4-FFF2-40B4-BE49-F238E27FC236}">
                <a16:creationId xmlns:a16="http://schemas.microsoft.com/office/drawing/2014/main" id="{489F24A5-5746-9ACB-E4B2-D4CECA63585E}"/>
              </a:ext>
            </a:extLst>
          </p:cNvPr>
          <p:cNvSpPr>
            <a:spLocks noGrp="1"/>
          </p:cNvSpPr>
          <p:nvPr>
            <p:ph type="body" sz="quarter" idx="15" hasCustomPrompt="1"/>
          </p:nvPr>
        </p:nvSpPr>
        <p:spPr>
          <a:xfrm>
            <a:off x="5135492" y="1026146"/>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02</a:t>
            </a:r>
          </a:p>
        </p:txBody>
      </p:sp>
      <p:sp>
        <p:nvSpPr>
          <p:cNvPr id="3" name="Text Placeholder 11">
            <a:extLst>
              <a:ext uri="{FF2B5EF4-FFF2-40B4-BE49-F238E27FC236}">
                <a16:creationId xmlns:a16="http://schemas.microsoft.com/office/drawing/2014/main" id="{166B2048-8522-2F61-0F6D-0E2AA7BAD2D5}"/>
              </a:ext>
            </a:extLst>
          </p:cNvPr>
          <p:cNvSpPr>
            <a:spLocks noGrp="1"/>
          </p:cNvSpPr>
          <p:nvPr>
            <p:ph type="body" sz="quarter" idx="16" hasCustomPrompt="1"/>
          </p:nvPr>
        </p:nvSpPr>
        <p:spPr>
          <a:xfrm>
            <a:off x="5135492" y="2034758"/>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7" name="Text Placeholder 13">
            <a:extLst>
              <a:ext uri="{FF2B5EF4-FFF2-40B4-BE49-F238E27FC236}">
                <a16:creationId xmlns:a16="http://schemas.microsoft.com/office/drawing/2014/main" id="{2D31F8D2-080D-693C-1FBF-A6395E0E4B2D}"/>
              </a:ext>
            </a:extLst>
          </p:cNvPr>
          <p:cNvSpPr>
            <a:spLocks noGrp="1"/>
          </p:cNvSpPr>
          <p:nvPr>
            <p:ph type="body" sz="quarter" idx="17" hasCustomPrompt="1"/>
          </p:nvPr>
        </p:nvSpPr>
        <p:spPr>
          <a:xfrm>
            <a:off x="8552616" y="1026146"/>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03</a:t>
            </a:r>
          </a:p>
        </p:txBody>
      </p:sp>
      <p:sp>
        <p:nvSpPr>
          <p:cNvPr id="8" name="Text Placeholder 11">
            <a:extLst>
              <a:ext uri="{FF2B5EF4-FFF2-40B4-BE49-F238E27FC236}">
                <a16:creationId xmlns:a16="http://schemas.microsoft.com/office/drawing/2014/main" id="{64711FCF-B558-BF6A-DA07-E45954B38185}"/>
              </a:ext>
            </a:extLst>
          </p:cNvPr>
          <p:cNvSpPr>
            <a:spLocks noGrp="1"/>
          </p:cNvSpPr>
          <p:nvPr>
            <p:ph type="body" sz="quarter" idx="18" hasCustomPrompt="1"/>
          </p:nvPr>
        </p:nvSpPr>
        <p:spPr>
          <a:xfrm>
            <a:off x="8552616" y="2034758"/>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9" name="Text Placeholder 13">
            <a:extLst>
              <a:ext uri="{FF2B5EF4-FFF2-40B4-BE49-F238E27FC236}">
                <a16:creationId xmlns:a16="http://schemas.microsoft.com/office/drawing/2014/main" id="{A6E27ED0-0B88-AE33-9196-F8CE57FE2308}"/>
              </a:ext>
            </a:extLst>
          </p:cNvPr>
          <p:cNvSpPr>
            <a:spLocks noGrp="1"/>
          </p:cNvSpPr>
          <p:nvPr>
            <p:ph type="body" sz="quarter" idx="19" hasCustomPrompt="1"/>
          </p:nvPr>
        </p:nvSpPr>
        <p:spPr>
          <a:xfrm>
            <a:off x="1718368" y="3709711"/>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04</a:t>
            </a:r>
          </a:p>
        </p:txBody>
      </p:sp>
      <p:sp>
        <p:nvSpPr>
          <p:cNvPr id="10" name="Text Placeholder 11">
            <a:extLst>
              <a:ext uri="{FF2B5EF4-FFF2-40B4-BE49-F238E27FC236}">
                <a16:creationId xmlns:a16="http://schemas.microsoft.com/office/drawing/2014/main" id="{F5D2FFA0-ED16-4A89-6DEB-124A253D2DB5}"/>
              </a:ext>
            </a:extLst>
          </p:cNvPr>
          <p:cNvSpPr>
            <a:spLocks noGrp="1"/>
          </p:cNvSpPr>
          <p:nvPr>
            <p:ph type="body" sz="quarter" idx="20" hasCustomPrompt="1"/>
          </p:nvPr>
        </p:nvSpPr>
        <p:spPr>
          <a:xfrm>
            <a:off x="1718368" y="4718323"/>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1" name="Text Placeholder 13">
            <a:extLst>
              <a:ext uri="{FF2B5EF4-FFF2-40B4-BE49-F238E27FC236}">
                <a16:creationId xmlns:a16="http://schemas.microsoft.com/office/drawing/2014/main" id="{2395805C-6B84-7FFB-45FF-CD14DD0DAC56}"/>
              </a:ext>
            </a:extLst>
          </p:cNvPr>
          <p:cNvSpPr>
            <a:spLocks noGrp="1"/>
          </p:cNvSpPr>
          <p:nvPr>
            <p:ph type="body" sz="quarter" idx="21" hasCustomPrompt="1"/>
          </p:nvPr>
        </p:nvSpPr>
        <p:spPr>
          <a:xfrm>
            <a:off x="5135492" y="3709711"/>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05</a:t>
            </a:r>
          </a:p>
        </p:txBody>
      </p:sp>
      <p:sp>
        <p:nvSpPr>
          <p:cNvPr id="13" name="Text Placeholder 11">
            <a:extLst>
              <a:ext uri="{FF2B5EF4-FFF2-40B4-BE49-F238E27FC236}">
                <a16:creationId xmlns:a16="http://schemas.microsoft.com/office/drawing/2014/main" id="{5EF4CE57-883B-CE55-F57E-1D7871A0EFEC}"/>
              </a:ext>
            </a:extLst>
          </p:cNvPr>
          <p:cNvSpPr>
            <a:spLocks noGrp="1"/>
          </p:cNvSpPr>
          <p:nvPr>
            <p:ph type="body" sz="quarter" idx="22" hasCustomPrompt="1"/>
          </p:nvPr>
        </p:nvSpPr>
        <p:spPr>
          <a:xfrm>
            <a:off x="5135492" y="4718323"/>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5" name="Text Placeholder 13">
            <a:extLst>
              <a:ext uri="{FF2B5EF4-FFF2-40B4-BE49-F238E27FC236}">
                <a16:creationId xmlns:a16="http://schemas.microsoft.com/office/drawing/2014/main" id="{94FB81FB-4333-5ABF-715C-E583E0B1B535}"/>
              </a:ext>
            </a:extLst>
          </p:cNvPr>
          <p:cNvSpPr>
            <a:spLocks noGrp="1"/>
          </p:cNvSpPr>
          <p:nvPr>
            <p:ph type="body" sz="quarter" idx="23" hasCustomPrompt="1"/>
          </p:nvPr>
        </p:nvSpPr>
        <p:spPr>
          <a:xfrm>
            <a:off x="8552616" y="3709711"/>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06</a:t>
            </a:r>
          </a:p>
        </p:txBody>
      </p:sp>
      <p:sp>
        <p:nvSpPr>
          <p:cNvPr id="26" name="Text Placeholder 11">
            <a:extLst>
              <a:ext uri="{FF2B5EF4-FFF2-40B4-BE49-F238E27FC236}">
                <a16:creationId xmlns:a16="http://schemas.microsoft.com/office/drawing/2014/main" id="{9FA2CE33-B82C-D301-B546-1336B70C9B39}"/>
              </a:ext>
            </a:extLst>
          </p:cNvPr>
          <p:cNvSpPr>
            <a:spLocks noGrp="1"/>
          </p:cNvSpPr>
          <p:nvPr>
            <p:ph type="body" sz="quarter" idx="24" hasCustomPrompt="1"/>
          </p:nvPr>
        </p:nvSpPr>
        <p:spPr>
          <a:xfrm>
            <a:off x="8552616" y="4718323"/>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Tree>
    <p:extLst>
      <p:ext uri="{BB962C8B-B14F-4D97-AF65-F5344CB8AC3E}">
        <p14:creationId xmlns:p14="http://schemas.microsoft.com/office/powerpoint/2010/main" val="42081365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C3EC2-ABBE-AE4F-5B8A-FE94D49F6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E71BD-8F6C-D337-7436-560B4220A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55362"/>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0" r:id="rId3"/>
    <p:sldLayoutId id="2147483661" r:id="rId4"/>
    <p:sldLayoutId id="2147483667" r:id="rId5"/>
    <p:sldLayoutId id="2147483668" r:id="rId6"/>
    <p:sldLayoutId id="2147483669" r:id="rId7"/>
    <p:sldLayoutId id="2147483664" r:id="rId8"/>
    <p:sldLayoutId id="2147483665" r:id="rId9"/>
    <p:sldLayoutId id="2147483650" r:id="rId10"/>
    <p:sldLayoutId id="2147483677" r:id="rId11"/>
    <p:sldLayoutId id="2147483673" r:id="rId12"/>
    <p:sldLayoutId id="2147483674" r:id="rId13"/>
    <p:sldLayoutId id="2147483651" r:id="rId14"/>
    <p:sldLayoutId id="2147483662" r:id="rId15"/>
    <p:sldLayoutId id="2147483663" r:id="rId16"/>
    <p:sldLayoutId id="2147483652" r:id="rId17"/>
    <p:sldLayoutId id="2147483676" r:id="rId18"/>
    <p:sldLayoutId id="2147483653" r:id="rId19"/>
    <p:sldLayoutId id="2147483666" r:id="rId20"/>
    <p:sldLayoutId id="2147483654" r:id="rId21"/>
    <p:sldLayoutId id="2147483655" r:id="rId22"/>
    <p:sldLayoutId id="2147483670" r:id="rId23"/>
    <p:sldLayoutId id="2147483656" r:id="rId24"/>
    <p:sldLayoutId id="2147483675" r:id="rId25"/>
    <p:sldLayoutId id="2147483657" r:id="rId26"/>
    <p:sldLayoutId id="2147483678" r:id="rId27"/>
    <p:sldLayoutId id="2147483658" r:id="rId28"/>
    <p:sldLayoutId id="2147483659" r:id="rId29"/>
    <p:sldLayoutId id="2147483672" r:id="rId30"/>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Inter" panose="02000503000000020004" pitchFamily="2" charset="0"/>
          <a:ea typeface="Inter" panose="0200050300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9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3CEB7-47E6-8FE4-06AB-59A460ED082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0AEA3EA-256C-7373-DFFC-2D40AD899032}"/>
              </a:ext>
            </a:extLst>
          </p:cNvPr>
          <p:cNvSpPr>
            <a:spLocks noGrp="1"/>
          </p:cNvSpPr>
          <p:nvPr>
            <p:ph type="title" idx="4294967295"/>
          </p:nvPr>
        </p:nvSpPr>
        <p:spPr>
          <a:xfrm>
            <a:off x="810419" y="430877"/>
            <a:ext cx="10571162" cy="1325562"/>
          </a:xfrm>
        </p:spPr>
        <p:txBody>
          <a:bodyPr>
            <a:normAutofit fontScale="90000"/>
          </a:bodyPr>
          <a:lstStyle/>
          <a:p>
            <a:r>
              <a:rPr lang="en-US" sz="4400" dirty="0"/>
              <a:t>PARKING STRUCTURE &amp; GROUND TRANSPORTATION CENTER &amp; RTA STATION</a:t>
            </a:r>
          </a:p>
        </p:txBody>
      </p:sp>
      <p:sp>
        <p:nvSpPr>
          <p:cNvPr id="9" name="TextBox 8">
            <a:extLst>
              <a:ext uri="{FF2B5EF4-FFF2-40B4-BE49-F238E27FC236}">
                <a16:creationId xmlns:a16="http://schemas.microsoft.com/office/drawing/2014/main" id="{D9434D14-358C-C62A-9F61-91B7132B6AC7}"/>
              </a:ext>
            </a:extLst>
          </p:cNvPr>
          <p:cNvSpPr txBox="1"/>
          <p:nvPr/>
        </p:nvSpPr>
        <p:spPr>
          <a:xfrm>
            <a:off x="838200" y="1910661"/>
            <a:ext cx="7074100" cy="461665"/>
          </a:xfrm>
          <a:prstGeom prst="rect">
            <a:avLst/>
          </a:prstGeom>
          <a:noFill/>
        </p:spPr>
        <p:txBody>
          <a:bodyPr wrap="square">
            <a:spAutoFit/>
          </a:bodyPr>
          <a:lstStyle/>
          <a:p>
            <a:r>
              <a:rPr lang="en-US" sz="2400" b="1" dirty="0">
                <a:solidFill>
                  <a:schemeClr val="accent3">
                    <a:lumMod val="60000"/>
                    <a:lumOff val="40000"/>
                  </a:schemeClr>
                </a:solidFill>
                <a:latin typeface="Inter" panose="02000503000000020004" pitchFamily="2" charset="0"/>
                <a:ea typeface="Inter" panose="02000503000000020004" pitchFamily="2" charset="0"/>
              </a:rPr>
              <a:t>DESIGN &amp; BUILD PROFESSIONAL SERVICES</a:t>
            </a:r>
            <a:endParaRPr lang="en-US" sz="2400" b="1" dirty="0">
              <a:latin typeface="Inter" panose="02000503000000020004" pitchFamily="2" charset="0"/>
              <a:ea typeface="Inter" panose="02000503000000020004" pitchFamily="2" charset="0"/>
            </a:endParaRPr>
          </a:p>
        </p:txBody>
      </p:sp>
      <p:pic>
        <p:nvPicPr>
          <p:cNvPr id="11" name="Picture 10">
            <a:extLst>
              <a:ext uri="{FF2B5EF4-FFF2-40B4-BE49-F238E27FC236}">
                <a16:creationId xmlns:a16="http://schemas.microsoft.com/office/drawing/2014/main" id="{F3BDC394-4DBD-8A3F-A7E8-ED056C657788}"/>
              </a:ext>
            </a:extLst>
          </p:cNvPr>
          <p:cNvPicPr>
            <a:picLocks noChangeAspect="1"/>
          </p:cNvPicPr>
          <p:nvPr/>
        </p:nvPicPr>
        <p:blipFill>
          <a:blip r:embed="rId2"/>
          <a:srcRect/>
          <a:stretch/>
        </p:blipFill>
        <p:spPr>
          <a:xfrm>
            <a:off x="811045" y="2809439"/>
            <a:ext cx="5130140" cy="2885703"/>
          </a:xfrm>
          <a:prstGeom prst="rect">
            <a:avLst/>
          </a:prstGeom>
          <a:ln>
            <a:solidFill>
              <a:schemeClr val="tx1"/>
            </a:solidFill>
          </a:ln>
        </p:spPr>
      </p:pic>
      <p:pic>
        <p:nvPicPr>
          <p:cNvPr id="13" name="Picture 12" descr="A black and white diagram&#10;&#10;AI-generated content may be incorrect.">
            <a:extLst>
              <a:ext uri="{FF2B5EF4-FFF2-40B4-BE49-F238E27FC236}">
                <a16:creationId xmlns:a16="http://schemas.microsoft.com/office/drawing/2014/main" id="{E4119574-F586-3864-55CB-CA70A61938DF}"/>
              </a:ext>
            </a:extLst>
          </p:cNvPr>
          <p:cNvPicPr>
            <a:picLocks noChangeAspect="1"/>
          </p:cNvPicPr>
          <p:nvPr/>
        </p:nvPicPr>
        <p:blipFill>
          <a:blip r:embed="rId3"/>
          <a:stretch>
            <a:fillRect/>
          </a:stretch>
        </p:blipFill>
        <p:spPr>
          <a:xfrm>
            <a:off x="6251441" y="2806194"/>
            <a:ext cx="5130140" cy="2885704"/>
          </a:xfrm>
          <a:prstGeom prst="rect">
            <a:avLst/>
          </a:prstGeom>
          <a:ln>
            <a:solidFill>
              <a:schemeClr val="tx1"/>
            </a:solidFill>
          </a:ln>
        </p:spPr>
      </p:pic>
    </p:spTree>
    <p:extLst>
      <p:ext uri="{BB962C8B-B14F-4D97-AF65-F5344CB8AC3E}">
        <p14:creationId xmlns:p14="http://schemas.microsoft.com/office/powerpoint/2010/main" val="2126321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44CD7-8B50-C433-6041-E927958D61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2EAF08-217D-A09F-7D03-5B720BF75906}"/>
              </a:ext>
            </a:extLst>
          </p:cNvPr>
          <p:cNvPicPr>
            <a:picLocks noChangeAspect="1"/>
          </p:cNvPicPr>
          <p:nvPr/>
        </p:nvPicPr>
        <p:blipFill>
          <a:blip r:embed="rId2"/>
          <a:srcRect r="158" b="18796"/>
          <a:stretch>
            <a:fillRect/>
          </a:stretch>
        </p:blipFill>
        <p:spPr>
          <a:xfrm>
            <a:off x="0" y="-90124"/>
            <a:ext cx="12192000" cy="6004036"/>
          </a:xfrm>
          <a:prstGeom prst="rect">
            <a:avLst/>
          </a:prstGeom>
        </p:spPr>
      </p:pic>
      <p:sp>
        <p:nvSpPr>
          <p:cNvPr id="2" name="Title 1">
            <a:extLst>
              <a:ext uri="{FF2B5EF4-FFF2-40B4-BE49-F238E27FC236}">
                <a16:creationId xmlns:a16="http://schemas.microsoft.com/office/drawing/2014/main" id="{FDE1BA82-4169-717B-C0C4-DE16F2FC5ECA}"/>
              </a:ext>
            </a:extLst>
          </p:cNvPr>
          <p:cNvSpPr>
            <a:spLocks noGrp="1"/>
          </p:cNvSpPr>
          <p:nvPr>
            <p:ph type="title"/>
          </p:nvPr>
        </p:nvSpPr>
        <p:spPr>
          <a:xfrm>
            <a:off x="838200" y="0"/>
            <a:ext cx="10515600" cy="1325563"/>
          </a:xfrm>
        </p:spPr>
        <p:txBody>
          <a:bodyPr>
            <a:normAutofit/>
          </a:bodyPr>
          <a:lstStyle/>
          <a:p>
            <a:r>
              <a:rPr lang="en-US" sz="2000" dirty="0">
                <a:solidFill>
                  <a:schemeClr val="bg1"/>
                </a:solidFill>
                <a:ea typeface="Inter"/>
              </a:rPr>
              <a:t>PARKING STRUCTURE &amp; GROUND TRANSPORTATION CENTER &amp; RTA STATION</a:t>
            </a:r>
            <a:endParaRPr lang="en-US" sz="2000" dirty="0">
              <a:solidFill>
                <a:schemeClr val="bg1"/>
              </a:solidFill>
            </a:endParaRPr>
          </a:p>
        </p:txBody>
      </p:sp>
      <p:sp>
        <p:nvSpPr>
          <p:cNvPr id="5" name="TextBox 4">
            <a:extLst>
              <a:ext uri="{FF2B5EF4-FFF2-40B4-BE49-F238E27FC236}">
                <a16:creationId xmlns:a16="http://schemas.microsoft.com/office/drawing/2014/main" id="{C38E2441-1874-FAC0-863C-6A6191A750AF}"/>
              </a:ext>
            </a:extLst>
          </p:cNvPr>
          <p:cNvSpPr txBox="1"/>
          <p:nvPr/>
        </p:nvSpPr>
        <p:spPr>
          <a:xfrm>
            <a:off x="838200" y="825825"/>
            <a:ext cx="7074100" cy="307777"/>
          </a:xfrm>
          <a:prstGeom prst="rect">
            <a:avLst/>
          </a:prstGeom>
          <a:noFill/>
        </p:spPr>
        <p:txBody>
          <a:bodyPr wrap="square">
            <a:spAutoFit/>
          </a:bodyPr>
          <a:lstStyle/>
          <a:p>
            <a:r>
              <a:rPr lang="en-US" sz="1400" b="1" dirty="0">
                <a:solidFill>
                  <a:schemeClr val="bg1"/>
                </a:solidFill>
                <a:latin typeface="Inter" panose="02000503000000020004" pitchFamily="2" charset="0"/>
                <a:ea typeface="Inter" panose="02000503000000020004" pitchFamily="2" charset="0"/>
              </a:rPr>
              <a:t>DESIGN &amp; BUILD PROFESSIONAL SERVICES</a:t>
            </a:r>
          </a:p>
        </p:txBody>
      </p:sp>
    </p:spTree>
    <p:extLst>
      <p:ext uri="{BB962C8B-B14F-4D97-AF65-F5344CB8AC3E}">
        <p14:creationId xmlns:p14="http://schemas.microsoft.com/office/powerpoint/2010/main" val="4000803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00;p41">
            <a:extLst>
              <a:ext uri="{FF2B5EF4-FFF2-40B4-BE49-F238E27FC236}">
                <a16:creationId xmlns:a16="http://schemas.microsoft.com/office/drawing/2014/main" id="{64E409DB-C8CF-5748-553C-3F5B5795129B}"/>
              </a:ext>
            </a:extLst>
          </p:cNvPr>
          <p:cNvPicPr preferRelativeResize="0"/>
          <p:nvPr/>
        </p:nvPicPr>
        <p:blipFill rotWithShape="1">
          <a:blip r:embed="rId2">
            <a:alphaModFix/>
          </a:blip>
          <a:srcRect t="4967" b="4966"/>
          <a:stretch/>
        </p:blipFill>
        <p:spPr>
          <a:xfrm>
            <a:off x="0" y="0"/>
            <a:ext cx="12192000" cy="5970948"/>
          </a:xfrm>
          <a:prstGeom prst="rect">
            <a:avLst/>
          </a:prstGeom>
          <a:noFill/>
          <a:ln>
            <a:noFill/>
          </a:ln>
        </p:spPr>
      </p:pic>
    </p:spTree>
    <p:extLst>
      <p:ext uri="{BB962C8B-B14F-4D97-AF65-F5344CB8AC3E}">
        <p14:creationId xmlns:p14="http://schemas.microsoft.com/office/powerpoint/2010/main" val="10263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EC3B-070D-B5F1-DE73-F3E6409A9953}"/>
              </a:ext>
            </a:extLst>
          </p:cNvPr>
          <p:cNvSpPr>
            <a:spLocks noGrp="1"/>
          </p:cNvSpPr>
          <p:nvPr>
            <p:ph type="title"/>
          </p:nvPr>
        </p:nvSpPr>
        <p:spPr>
          <a:xfrm>
            <a:off x="839788" y="457200"/>
            <a:ext cx="4093719" cy="1600200"/>
          </a:xfrm>
        </p:spPr>
        <p:txBody>
          <a:bodyPr/>
          <a:lstStyle/>
          <a:p>
            <a:r>
              <a:rPr lang="en-US" dirty="0">
                <a:solidFill>
                  <a:srgbClr val="242424"/>
                </a:solidFill>
                <a:latin typeface="Inter"/>
                <a:ea typeface="Inter"/>
                <a:cs typeface="Inter"/>
                <a:sym typeface="Inter"/>
              </a:rPr>
              <a:t>GROUND TRANSPORTATION CENTER</a:t>
            </a:r>
            <a:endParaRPr lang="en-US" dirty="0"/>
          </a:p>
        </p:txBody>
      </p:sp>
      <p:sp>
        <p:nvSpPr>
          <p:cNvPr id="4" name="Text Placeholder 3">
            <a:extLst>
              <a:ext uri="{FF2B5EF4-FFF2-40B4-BE49-F238E27FC236}">
                <a16:creationId xmlns:a16="http://schemas.microsoft.com/office/drawing/2014/main" id="{5677BEFD-763F-E72C-4C54-3BB983377F4B}"/>
              </a:ext>
            </a:extLst>
          </p:cNvPr>
          <p:cNvSpPr>
            <a:spLocks noGrp="1"/>
          </p:cNvSpPr>
          <p:nvPr>
            <p:ph type="body" sz="half" idx="2"/>
          </p:nvPr>
        </p:nvSpPr>
        <p:spPr>
          <a:xfrm>
            <a:off x="836612" y="2163727"/>
            <a:ext cx="3932237" cy="3811587"/>
          </a:xfrm>
        </p:spPr>
        <p:txBody>
          <a:bodyPr>
            <a:normAutofit/>
          </a:bodyPr>
          <a:lstStyle/>
          <a:p>
            <a:r>
              <a:rPr lang="en-US" b="1" dirty="0"/>
              <a:t>BASIC SCOPE PARAMETERS</a:t>
            </a:r>
          </a:p>
          <a:p>
            <a:pPr marL="285750" indent="-285750">
              <a:buFont typeface="Arial" panose="020B0604020202020204" pitchFamily="34" charset="0"/>
              <a:buChar char="•"/>
            </a:pPr>
            <a:r>
              <a:rPr lang="en-US" dirty="0"/>
              <a:t>Central location for all ground transportation service providers</a:t>
            </a:r>
          </a:p>
          <a:p>
            <a:pPr marL="285750" indent="-285750">
              <a:buFont typeface="Arial" panose="020B0604020202020204" pitchFamily="34" charset="0"/>
              <a:buChar char="•"/>
            </a:pPr>
            <a:r>
              <a:rPr lang="en-US" dirty="0"/>
              <a:t>Shuttles</a:t>
            </a:r>
          </a:p>
          <a:p>
            <a:pPr marL="285750" indent="-285750">
              <a:buFont typeface="Arial" panose="020B0604020202020204" pitchFamily="34" charset="0"/>
              <a:buChar char="•"/>
            </a:pPr>
            <a:r>
              <a:rPr lang="en-US" dirty="0"/>
              <a:t>Rideshare</a:t>
            </a:r>
          </a:p>
          <a:p>
            <a:pPr marL="285750" indent="-285750">
              <a:buFont typeface="Arial" panose="020B0604020202020204" pitchFamily="34" charset="0"/>
              <a:buChar char="•"/>
            </a:pPr>
            <a:r>
              <a:rPr lang="en-US" dirty="0"/>
              <a:t>Taxis</a:t>
            </a:r>
          </a:p>
          <a:p>
            <a:pPr marL="285750" indent="-285750">
              <a:buFont typeface="Arial" panose="020B0604020202020204" pitchFamily="34" charset="0"/>
              <a:buChar char="•"/>
            </a:pPr>
            <a:r>
              <a:rPr lang="en-US" dirty="0"/>
              <a:t>Limos</a:t>
            </a:r>
          </a:p>
          <a:p>
            <a:pPr marL="285750" indent="-285750">
              <a:buFont typeface="Arial" panose="020B0604020202020204" pitchFamily="34" charset="0"/>
              <a:buChar char="•"/>
            </a:pPr>
            <a:r>
              <a:rPr lang="en-US" dirty="0"/>
              <a:t>Other</a:t>
            </a:r>
          </a:p>
          <a:p>
            <a:pPr>
              <a:spcBef>
                <a:spcPts val="1600"/>
              </a:spcBef>
            </a:pPr>
            <a:r>
              <a:rPr lang="en-US" b="1" dirty="0"/>
              <a:t>COLLABORATIVE EFFORT TO EVALUATE ALTERNATIVES </a:t>
            </a:r>
          </a:p>
          <a:p>
            <a:endParaRPr lang="en-US" dirty="0"/>
          </a:p>
        </p:txBody>
      </p:sp>
      <p:pic>
        <p:nvPicPr>
          <p:cNvPr id="5" name="Google Shape;250;p33">
            <a:extLst>
              <a:ext uri="{FF2B5EF4-FFF2-40B4-BE49-F238E27FC236}">
                <a16:creationId xmlns:a16="http://schemas.microsoft.com/office/drawing/2014/main" id="{2F88B119-C9EA-6C3E-E5AB-76D3EF4C6C25}"/>
              </a:ext>
            </a:extLst>
          </p:cNvPr>
          <p:cNvPicPr preferRelativeResize="0"/>
          <p:nvPr/>
        </p:nvPicPr>
        <p:blipFill rotWithShape="1">
          <a:blip r:embed="rId2">
            <a:alphaModFix/>
          </a:blip>
          <a:srcRect/>
          <a:stretch/>
        </p:blipFill>
        <p:spPr>
          <a:xfrm>
            <a:off x="6096000" y="987425"/>
            <a:ext cx="4471584" cy="4506294"/>
          </a:xfrm>
          <a:prstGeom prst="rect">
            <a:avLst/>
          </a:prstGeom>
          <a:noFill/>
          <a:ln>
            <a:noFill/>
          </a:ln>
        </p:spPr>
      </p:pic>
    </p:spTree>
    <p:extLst>
      <p:ext uri="{BB962C8B-B14F-4D97-AF65-F5344CB8AC3E}">
        <p14:creationId xmlns:p14="http://schemas.microsoft.com/office/powerpoint/2010/main" val="405456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15FF7-61A5-1CD1-63F6-B4F6FEE40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F6380-1B95-5633-A7E7-B28438A3DEB6}"/>
              </a:ext>
            </a:extLst>
          </p:cNvPr>
          <p:cNvSpPr>
            <a:spLocks noGrp="1"/>
          </p:cNvSpPr>
          <p:nvPr>
            <p:ph type="title"/>
          </p:nvPr>
        </p:nvSpPr>
        <p:spPr>
          <a:xfrm>
            <a:off x="839788" y="457200"/>
            <a:ext cx="4093719" cy="1600200"/>
          </a:xfrm>
        </p:spPr>
        <p:txBody>
          <a:bodyPr/>
          <a:lstStyle/>
          <a:p>
            <a:r>
              <a:rPr lang="en-US" dirty="0">
                <a:solidFill>
                  <a:srgbClr val="242424"/>
                </a:solidFill>
                <a:latin typeface="Inter"/>
                <a:ea typeface="Inter"/>
                <a:cs typeface="Inter"/>
                <a:sym typeface="Inter"/>
              </a:rPr>
              <a:t>GROUND TRANSPORTATION CENTER</a:t>
            </a:r>
            <a:endParaRPr lang="en-US" dirty="0"/>
          </a:p>
        </p:txBody>
      </p:sp>
      <p:sp>
        <p:nvSpPr>
          <p:cNvPr id="4" name="Text Placeholder 3">
            <a:extLst>
              <a:ext uri="{FF2B5EF4-FFF2-40B4-BE49-F238E27FC236}">
                <a16:creationId xmlns:a16="http://schemas.microsoft.com/office/drawing/2014/main" id="{C8F4E080-FC2A-76B7-95F7-787F8643CEA3}"/>
              </a:ext>
            </a:extLst>
          </p:cNvPr>
          <p:cNvSpPr>
            <a:spLocks noGrp="1"/>
          </p:cNvSpPr>
          <p:nvPr>
            <p:ph type="body" sz="half" idx="2"/>
          </p:nvPr>
        </p:nvSpPr>
        <p:spPr>
          <a:xfrm>
            <a:off x="836612" y="2163727"/>
            <a:ext cx="3932237" cy="3811587"/>
          </a:xfrm>
        </p:spPr>
        <p:txBody>
          <a:bodyPr>
            <a:normAutofit/>
          </a:bodyPr>
          <a:lstStyle/>
          <a:p>
            <a:r>
              <a:rPr lang="en-US" b="1" dirty="0"/>
              <a:t>OTHER CONSIDERATIONS</a:t>
            </a:r>
          </a:p>
          <a:p>
            <a:pPr marL="285750" indent="-285750">
              <a:buFont typeface="Arial" panose="020B0604020202020204" pitchFamily="34" charset="0"/>
              <a:buChar char="•"/>
            </a:pPr>
            <a:r>
              <a:rPr lang="en-US" dirty="0"/>
              <a:t>Weather protection from the elements</a:t>
            </a:r>
          </a:p>
          <a:p>
            <a:pPr marL="285750" indent="-285750">
              <a:buFont typeface="Arial" panose="020B0604020202020204" pitchFamily="34" charset="0"/>
              <a:buChar char="•"/>
            </a:pPr>
            <a:r>
              <a:rPr lang="en-US" dirty="0"/>
              <a:t>Intuitive wayfinding and passenger experience elements</a:t>
            </a:r>
          </a:p>
          <a:p>
            <a:pPr marL="285750" indent="-285750">
              <a:buFont typeface="Arial" panose="020B0604020202020204" pitchFamily="34" charset="0"/>
              <a:buChar char="•"/>
            </a:pPr>
            <a:r>
              <a:rPr lang="en-US" dirty="0"/>
              <a:t>Passenger safety: separation of passenger traffic and vehicular traffic</a:t>
            </a:r>
          </a:p>
          <a:p>
            <a:pPr marL="285750" indent="-285750">
              <a:buFont typeface="Arial" panose="020B0604020202020204" pitchFamily="34" charset="0"/>
              <a:buChar char="•"/>
            </a:pPr>
            <a:r>
              <a:rPr lang="en-US" dirty="0"/>
              <a:t>Sustainability features</a:t>
            </a:r>
            <a:endParaRPr lang="en-US" b="1" dirty="0"/>
          </a:p>
          <a:p>
            <a:pPr>
              <a:spcBef>
                <a:spcPts val="1600"/>
              </a:spcBef>
            </a:pPr>
            <a:r>
              <a:rPr lang="en-US" b="1" dirty="0"/>
              <a:t>COLLABORATIVE EFFORT TO EVALUATE ALTERNATIVES </a:t>
            </a:r>
          </a:p>
          <a:p>
            <a:endParaRPr lang="en-US" dirty="0"/>
          </a:p>
        </p:txBody>
      </p:sp>
      <p:pic>
        <p:nvPicPr>
          <p:cNvPr id="6" name="Google Shape;257;p34">
            <a:extLst>
              <a:ext uri="{FF2B5EF4-FFF2-40B4-BE49-F238E27FC236}">
                <a16:creationId xmlns:a16="http://schemas.microsoft.com/office/drawing/2014/main" id="{D994C9E0-61CA-7C89-9381-A4794DEC1961}"/>
              </a:ext>
            </a:extLst>
          </p:cNvPr>
          <p:cNvPicPr preferRelativeResize="0"/>
          <p:nvPr/>
        </p:nvPicPr>
        <p:blipFill rotWithShape="1">
          <a:blip r:embed="rId2">
            <a:alphaModFix/>
          </a:blip>
          <a:srcRect/>
          <a:stretch/>
        </p:blipFill>
        <p:spPr>
          <a:xfrm>
            <a:off x="5295711" y="1596428"/>
            <a:ext cx="5947153" cy="3177154"/>
          </a:xfrm>
          <a:prstGeom prst="rect">
            <a:avLst/>
          </a:prstGeom>
          <a:noFill/>
          <a:ln>
            <a:noFill/>
          </a:ln>
        </p:spPr>
      </p:pic>
    </p:spTree>
    <p:extLst>
      <p:ext uri="{BB962C8B-B14F-4D97-AF65-F5344CB8AC3E}">
        <p14:creationId xmlns:p14="http://schemas.microsoft.com/office/powerpoint/2010/main" val="26962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34693-0BE6-DE02-F80C-66E692110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36827-4D05-E13A-6177-7731573EF06F}"/>
              </a:ext>
            </a:extLst>
          </p:cNvPr>
          <p:cNvSpPr>
            <a:spLocks noGrp="1"/>
          </p:cNvSpPr>
          <p:nvPr>
            <p:ph type="title"/>
          </p:nvPr>
        </p:nvSpPr>
        <p:spPr/>
        <p:txBody>
          <a:bodyPr anchor="ctr"/>
          <a:lstStyle/>
          <a:p>
            <a:pPr algn="ctr"/>
            <a:r>
              <a:rPr lang="en-US" dirty="0"/>
              <a:t>RTA STATION</a:t>
            </a:r>
          </a:p>
        </p:txBody>
      </p:sp>
      <p:sp>
        <p:nvSpPr>
          <p:cNvPr id="4" name="Text Placeholder 3">
            <a:extLst>
              <a:ext uri="{FF2B5EF4-FFF2-40B4-BE49-F238E27FC236}">
                <a16:creationId xmlns:a16="http://schemas.microsoft.com/office/drawing/2014/main" id="{5B25BBBF-A609-680C-C7AE-6CE4384C18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6930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B2064-2222-95E8-3A97-AFA32EE73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93AB1-418B-A36C-7C78-810EF8E11100}"/>
              </a:ext>
            </a:extLst>
          </p:cNvPr>
          <p:cNvSpPr>
            <a:spLocks noGrp="1"/>
          </p:cNvSpPr>
          <p:nvPr>
            <p:ph type="title"/>
          </p:nvPr>
        </p:nvSpPr>
        <p:spPr/>
        <p:txBody>
          <a:bodyPr/>
          <a:lstStyle/>
          <a:p>
            <a:r>
              <a:rPr lang="en-US" dirty="0">
                <a:latin typeface="Inter"/>
                <a:ea typeface="Inter"/>
                <a:cs typeface="Inter"/>
                <a:sym typeface="Inter"/>
              </a:rPr>
              <a:t>RTA STATION</a:t>
            </a:r>
            <a:endParaRPr lang="en-US" dirty="0"/>
          </a:p>
        </p:txBody>
      </p:sp>
      <p:sp>
        <p:nvSpPr>
          <p:cNvPr id="4" name="Text Placeholder 3">
            <a:extLst>
              <a:ext uri="{FF2B5EF4-FFF2-40B4-BE49-F238E27FC236}">
                <a16:creationId xmlns:a16="http://schemas.microsoft.com/office/drawing/2014/main" id="{7914ACE8-87BC-C78F-022D-0B54FA9967AB}"/>
              </a:ext>
            </a:extLst>
          </p:cNvPr>
          <p:cNvSpPr>
            <a:spLocks noGrp="1"/>
          </p:cNvSpPr>
          <p:nvPr>
            <p:ph type="body" sz="half" idx="2"/>
          </p:nvPr>
        </p:nvSpPr>
        <p:spPr/>
        <p:txBody>
          <a:bodyPr>
            <a:normAutofit/>
          </a:bodyPr>
          <a:lstStyle/>
          <a:p>
            <a:pPr lvl="0">
              <a:spcBef>
                <a:spcPts val="0"/>
              </a:spcBef>
              <a:spcAft>
                <a:spcPts val="600"/>
              </a:spcAft>
              <a:buClr>
                <a:schemeClr val="bg1"/>
              </a:buClr>
              <a:buSzPts val="1800"/>
            </a:pPr>
            <a:r>
              <a:rPr lang="en-US" sz="1700" b="1" dirty="0">
                <a:cs typeface="Times New Roman"/>
                <a:sym typeface="Times New Roman"/>
              </a:rPr>
              <a:t>BASIC SCOPE PARAMETERS</a:t>
            </a:r>
          </a:p>
          <a:p>
            <a:pPr marL="342900" lvl="0" indent="-342900">
              <a:spcBef>
                <a:spcPts val="0"/>
              </a:spcBef>
              <a:spcAft>
                <a:spcPts val="600"/>
              </a:spcAft>
              <a:buClr>
                <a:schemeClr val="bg1"/>
              </a:buClr>
              <a:buSzPts val="1800"/>
              <a:buChar char="•"/>
            </a:pPr>
            <a:r>
              <a:rPr lang="en-US" sz="1700" dirty="0">
                <a:cs typeface="Times New Roman"/>
                <a:sym typeface="Times New Roman"/>
              </a:rPr>
              <a:t>RTA Red Line Service</a:t>
            </a:r>
            <a:endParaRPr lang="en-US" sz="1700" dirty="0"/>
          </a:p>
          <a:p>
            <a:pPr marL="342900" lvl="0" indent="-342900">
              <a:spcBef>
                <a:spcPts val="0"/>
              </a:spcBef>
              <a:spcAft>
                <a:spcPts val="600"/>
              </a:spcAft>
              <a:buClr>
                <a:schemeClr val="bg1"/>
              </a:buClr>
              <a:buSzPts val="1800"/>
              <a:buChar char="•"/>
            </a:pPr>
            <a:r>
              <a:rPr lang="en-US" sz="1700" dirty="0">
                <a:cs typeface="Times New Roman"/>
                <a:sym typeface="Times New Roman"/>
              </a:rPr>
              <a:t>New tunnel with new alignment</a:t>
            </a:r>
            <a:endParaRPr lang="en-US" sz="1700" dirty="0"/>
          </a:p>
          <a:p>
            <a:pPr marL="342900" lvl="0" indent="-342900">
              <a:spcBef>
                <a:spcPts val="0"/>
              </a:spcBef>
              <a:spcAft>
                <a:spcPts val="600"/>
              </a:spcAft>
              <a:buClr>
                <a:schemeClr val="bg1"/>
              </a:buClr>
              <a:buSzPts val="1800"/>
              <a:buChar char="•"/>
            </a:pPr>
            <a:r>
              <a:rPr lang="en-US" sz="1700" dirty="0">
                <a:cs typeface="Times New Roman"/>
                <a:sym typeface="Times New Roman"/>
              </a:rPr>
              <a:t>New station in new location</a:t>
            </a:r>
            <a:endParaRPr lang="en-US" sz="1700" dirty="0"/>
          </a:p>
          <a:p>
            <a:pPr marL="342900" lvl="0" indent="-342900">
              <a:spcBef>
                <a:spcPts val="0"/>
              </a:spcBef>
              <a:spcAft>
                <a:spcPts val="600"/>
              </a:spcAft>
              <a:buClr>
                <a:schemeClr val="bg1"/>
              </a:buClr>
              <a:buSzPts val="1800"/>
              <a:buChar char="•"/>
            </a:pPr>
            <a:r>
              <a:rPr lang="en-US" sz="1700" dirty="0">
                <a:cs typeface="Times New Roman"/>
                <a:sym typeface="Times New Roman"/>
              </a:rPr>
              <a:t>Standard RTA design parameters</a:t>
            </a:r>
          </a:p>
          <a:p>
            <a:pPr marL="800100" lvl="1" indent="-342900">
              <a:spcBef>
                <a:spcPts val="0"/>
              </a:spcBef>
              <a:spcAft>
                <a:spcPts val="600"/>
              </a:spcAft>
              <a:buClr>
                <a:schemeClr val="bg1"/>
              </a:buClr>
              <a:buSzPts val="1800"/>
              <a:buChar char="•"/>
            </a:pPr>
            <a:r>
              <a:rPr lang="en-US" sz="1700" dirty="0">
                <a:solidFill>
                  <a:schemeClr val="bg1"/>
                </a:solidFill>
                <a:cs typeface="Times New Roman"/>
                <a:sym typeface="Times New Roman"/>
              </a:rPr>
              <a:t>Tunnel</a:t>
            </a:r>
          </a:p>
          <a:p>
            <a:pPr marL="800100" lvl="1" indent="-342900">
              <a:spcBef>
                <a:spcPts val="0"/>
              </a:spcBef>
              <a:spcAft>
                <a:spcPts val="600"/>
              </a:spcAft>
              <a:buClr>
                <a:schemeClr val="bg1"/>
              </a:buClr>
              <a:buSzPts val="1800"/>
              <a:buChar char="•"/>
            </a:pPr>
            <a:r>
              <a:rPr lang="en-US" sz="1700" dirty="0">
                <a:solidFill>
                  <a:schemeClr val="bg1"/>
                </a:solidFill>
                <a:cs typeface="Times New Roman"/>
                <a:sym typeface="Times New Roman"/>
              </a:rPr>
              <a:t>Tracks &amp; switching</a:t>
            </a:r>
            <a:endParaRPr lang="en-US" sz="1700" dirty="0">
              <a:solidFill>
                <a:schemeClr val="bg1"/>
              </a:solidFill>
            </a:endParaRPr>
          </a:p>
          <a:p>
            <a:pPr marL="800100" lvl="1" indent="-342900">
              <a:spcBef>
                <a:spcPts val="0"/>
              </a:spcBef>
              <a:spcAft>
                <a:spcPts val="600"/>
              </a:spcAft>
              <a:buClr>
                <a:schemeClr val="bg1"/>
              </a:buClr>
              <a:buSzPts val="1800"/>
              <a:buChar char="•"/>
            </a:pPr>
            <a:r>
              <a:rPr lang="en-US" sz="1700" dirty="0">
                <a:solidFill>
                  <a:schemeClr val="bg1"/>
                </a:solidFill>
                <a:cs typeface="Times New Roman"/>
                <a:sym typeface="Times New Roman"/>
              </a:rPr>
              <a:t>Station platform</a:t>
            </a:r>
          </a:p>
          <a:p>
            <a:pPr lvl="0">
              <a:spcBef>
                <a:spcPts val="1800"/>
              </a:spcBef>
              <a:buClr>
                <a:schemeClr val="bg1"/>
              </a:buClr>
              <a:buSzPts val="1800"/>
            </a:pPr>
            <a:r>
              <a:rPr lang="en-US" sz="1700" b="1" dirty="0">
                <a:cs typeface="Times New Roman"/>
                <a:sym typeface="Times New Roman"/>
              </a:rPr>
              <a:t>COLLABORATIVE EFFORT TO EVALUATE ALTERNATIVES </a:t>
            </a:r>
            <a:endParaRPr lang="en-US" sz="1700" b="1" dirty="0"/>
          </a:p>
          <a:p>
            <a:pPr>
              <a:buClr>
                <a:schemeClr val="bg1"/>
              </a:buClr>
            </a:pPr>
            <a:endParaRPr lang="en-US" dirty="0"/>
          </a:p>
        </p:txBody>
      </p:sp>
      <p:pic>
        <p:nvPicPr>
          <p:cNvPr id="6" name="Picture 5">
            <a:extLst>
              <a:ext uri="{FF2B5EF4-FFF2-40B4-BE49-F238E27FC236}">
                <a16:creationId xmlns:a16="http://schemas.microsoft.com/office/drawing/2014/main" id="{4A7A61AF-5D44-A53B-267F-08F52F39785B}"/>
              </a:ext>
            </a:extLst>
          </p:cNvPr>
          <p:cNvPicPr>
            <a:picLocks noChangeAspect="1"/>
          </p:cNvPicPr>
          <p:nvPr/>
        </p:nvPicPr>
        <p:blipFill>
          <a:blip r:embed="rId2"/>
          <a:srcRect l="7466" r="7466"/>
          <a:stretch/>
        </p:blipFill>
        <p:spPr>
          <a:xfrm>
            <a:off x="5199321" y="1428779"/>
            <a:ext cx="6049926" cy="4000442"/>
          </a:xfrm>
          <a:prstGeom prst="rect">
            <a:avLst/>
          </a:prstGeom>
          <a:ln>
            <a:solidFill>
              <a:schemeClr val="bg1"/>
            </a:solidFill>
          </a:ln>
        </p:spPr>
      </p:pic>
    </p:spTree>
    <p:extLst>
      <p:ext uri="{BB962C8B-B14F-4D97-AF65-F5344CB8AC3E}">
        <p14:creationId xmlns:p14="http://schemas.microsoft.com/office/powerpoint/2010/main" val="2722550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6A84B-961A-A4B5-03B5-C01CD4CEE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B2407-0EBC-C8E6-AC8E-BEC80AEF908D}"/>
              </a:ext>
            </a:extLst>
          </p:cNvPr>
          <p:cNvSpPr>
            <a:spLocks noGrp="1"/>
          </p:cNvSpPr>
          <p:nvPr>
            <p:ph type="title"/>
          </p:nvPr>
        </p:nvSpPr>
        <p:spPr>
          <a:xfrm>
            <a:off x="839788" y="457200"/>
            <a:ext cx="4093719" cy="1600200"/>
          </a:xfrm>
        </p:spPr>
        <p:txBody>
          <a:bodyPr/>
          <a:lstStyle/>
          <a:p>
            <a:r>
              <a:rPr lang="en-US" dirty="0">
                <a:solidFill>
                  <a:srgbClr val="242424"/>
                </a:solidFill>
                <a:latin typeface="Inter"/>
                <a:ea typeface="Inter"/>
                <a:cs typeface="Inter"/>
                <a:sym typeface="Inter"/>
              </a:rPr>
              <a:t>RTA STATION</a:t>
            </a:r>
            <a:endParaRPr lang="en-US" dirty="0"/>
          </a:p>
        </p:txBody>
      </p:sp>
      <p:sp>
        <p:nvSpPr>
          <p:cNvPr id="4" name="Text Placeholder 3">
            <a:extLst>
              <a:ext uri="{FF2B5EF4-FFF2-40B4-BE49-F238E27FC236}">
                <a16:creationId xmlns:a16="http://schemas.microsoft.com/office/drawing/2014/main" id="{27050230-37A3-0782-1EAD-9BA27F6D3F40}"/>
              </a:ext>
            </a:extLst>
          </p:cNvPr>
          <p:cNvSpPr>
            <a:spLocks noGrp="1"/>
          </p:cNvSpPr>
          <p:nvPr>
            <p:ph type="body" sz="half" idx="2"/>
          </p:nvPr>
        </p:nvSpPr>
        <p:spPr>
          <a:xfrm>
            <a:off x="836612" y="2163727"/>
            <a:ext cx="3932237" cy="3811587"/>
          </a:xfrm>
        </p:spPr>
        <p:txBody>
          <a:bodyPr>
            <a:normAutofit/>
          </a:bodyPr>
          <a:lstStyle/>
          <a:p>
            <a:pPr lvl="0">
              <a:spcBef>
                <a:spcPts val="0"/>
              </a:spcBef>
              <a:spcAft>
                <a:spcPts val="600"/>
              </a:spcAft>
              <a:buSzPts val="1800"/>
            </a:pPr>
            <a:r>
              <a:rPr lang="en-US" b="1" dirty="0">
                <a:solidFill>
                  <a:srgbClr val="242424"/>
                </a:solidFill>
                <a:cs typeface="Times New Roman"/>
                <a:sym typeface="Times New Roman"/>
              </a:rPr>
              <a:t>OTHER CONSIDERATIONS</a:t>
            </a:r>
          </a:p>
          <a:p>
            <a:pPr marL="342900" lvl="0" indent="-342900">
              <a:spcBef>
                <a:spcPts val="0"/>
              </a:spcBef>
              <a:spcAft>
                <a:spcPts val="600"/>
              </a:spcAft>
              <a:buClr>
                <a:srgbClr val="1D1D1E"/>
              </a:buClr>
              <a:buSzPts val="1800"/>
              <a:buChar char="•"/>
            </a:pPr>
            <a:r>
              <a:rPr lang="en-US" dirty="0">
                <a:solidFill>
                  <a:srgbClr val="242424"/>
                </a:solidFill>
                <a:cs typeface="Times New Roman"/>
                <a:sym typeface="Times New Roman"/>
              </a:rPr>
              <a:t>New parking structure above</a:t>
            </a:r>
            <a:endParaRPr lang="en-US" dirty="0"/>
          </a:p>
          <a:p>
            <a:pPr marL="342900" lvl="0" indent="-342900">
              <a:spcBef>
                <a:spcPts val="0"/>
              </a:spcBef>
              <a:spcAft>
                <a:spcPts val="600"/>
              </a:spcAft>
              <a:buClr>
                <a:srgbClr val="1D1D1E"/>
              </a:buClr>
              <a:buSzPts val="1800"/>
              <a:buChar char="•"/>
            </a:pPr>
            <a:r>
              <a:rPr lang="en-US" dirty="0">
                <a:solidFill>
                  <a:srgbClr val="242424"/>
                </a:solidFill>
                <a:cs typeface="Times New Roman"/>
                <a:sym typeface="Times New Roman"/>
              </a:rPr>
              <a:t>New RTA rail cars</a:t>
            </a:r>
            <a:endParaRPr lang="en-US" dirty="0"/>
          </a:p>
          <a:p>
            <a:pPr marL="342900" lvl="0" indent="-342900">
              <a:spcBef>
                <a:spcPts val="0"/>
              </a:spcBef>
              <a:spcAft>
                <a:spcPts val="600"/>
              </a:spcAft>
              <a:buClr>
                <a:srgbClr val="1D1D1E"/>
              </a:buClr>
              <a:buSzPts val="1800"/>
              <a:buChar char="•"/>
            </a:pPr>
            <a:r>
              <a:rPr lang="en-US" dirty="0">
                <a:solidFill>
                  <a:srgbClr val="242424"/>
                </a:solidFill>
                <a:cs typeface="Times New Roman"/>
                <a:sym typeface="Times New Roman"/>
              </a:rPr>
              <a:t>Sustainability features</a:t>
            </a:r>
          </a:p>
          <a:p>
            <a:pPr lvl="0">
              <a:spcBef>
                <a:spcPts val="1200"/>
              </a:spcBef>
              <a:spcAft>
                <a:spcPts val="600"/>
              </a:spcAft>
              <a:buClr>
                <a:srgbClr val="1D1D1E"/>
              </a:buClr>
              <a:buSzPts val="1800"/>
            </a:pPr>
            <a:r>
              <a:rPr lang="en-US" b="1" dirty="0">
                <a:solidFill>
                  <a:srgbClr val="242424"/>
                </a:solidFill>
                <a:cs typeface="Times New Roman"/>
                <a:sym typeface="Times New Roman"/>
              </a:rPr>
              <a:t>COLLABORATIVE EFFORT TO EVALUATE ALTERNATIVES </a:t>
            </a:r>
            <a:endParaRPr lang="en-US" b="1" dirty="0"/>
          </a:p>
          <a:p>
            <a:endParaRPr lang="en-US" dirty="0"/>
          </a:p>
        </p:txBody>
      </p:sp>
      <p:pic>
        <p:nvPicPr>
          <p:cNvPr id="6" name="Google Shape;271;p36">
            <a:extLst>
              <a:ext uri="{FF2B5EF4-FFF2-40B4-BE49-F238E27FC236}">
                <a16:creationId xmlns:a16="http://schemas.microsoft.com/office/drawing/2014/main" id="{4068F066-7075-8268-5546-A09E2A558C40}"/>
              </a:ext>
            </a:extLst>
          </p:cNvPr>
          <p:cNvPicPr preferRelativeResize="0"/>
          <p:nvPr/>
        </p:nvPicPr>
        <p:blipFill rotWithShape="1">
          <a:blip r:embed="rId2">
            <a:alphaModFix/>
          </a:blip>
          <a:srcRect/>
          <a:stretch/>
        </p:blipFill>
        <p:spPr>
          <a:xfrm>
            <a:off x="5347846" y="996950"/>
            <a:ext cx="5458706" cy="4106903"/>
          </a:xfrm>
          <a:prstGeom prst="rect">
            <a:avLst/>
          </a:prstGeom>
          <a:noFill/>
          <a:ln>
            <a:noFill/>
          </a:ln>
        </p:spPr>
      </p:pic>
    </p:spTree>
    <p:extLst>
      <p:ext uri="{BB962C8B-B14F-4D97-AF65-F5344CB8AC3E}">
        <p14:creationId xmlns:p14="http://schemas.microsoft.com/office/powerpoint/2010/main" val="413958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E893-6013-B3A1-108F-284DA8CF0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C1B59-0867-36B2-F937-67E7C6FDBAEC}"/>
              </a:ext>
            </a:extLst>
          </p:cNvPr>
          <p:cNvSpPr>
            <a:spLocks noGrp="1"/>
          </p:cNvSpPr>
          <p:nvPr>
            <p:ph type="title"/>
          </p:nvPr>
        </p:nvSpPr>
        <p:spPr/>
        <p:txBody>
          <a:bodyPr/>
          <a:lstStyle/>
          <a:p>
            <a:r>
              <a:rPr lang="en-US" dirty="0"/>
              <a:t>SCHEDULE</a:t>
            </a:r>
          </a:p>
        </p:txBody>
      </p:sp>
      <p:sp>
        <p:nvSpPr>
          <p:cNvPr id="5" name="Text Placeholder 4">
            <a:extLst>
              <a:ext uri="{FF2B5EF4-FFF2-40B4-BE49-F238E27FC236}">
                <a16:creationId xmlns:a16="http://schemas.microsoft.com/office/drawing/2014/main" id="{29B724F6-20A2-ADE9-A713-1610A25991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673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840E-5156-8D00-2C6A-800537CA138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404D777-D1A6-CCEF-AEE2-4038E2EAAAE4}"/>
              </a:ext>
            </a:extLst>
          </p:cNvPr>
          <p:cNvSpPr>
            <a:spLocks noGrp="1"/>
          </p:cNvSpPr>
          <p:nvPr>
            <p:ph type="title" idx="4294967295"/>
          </p:nvPr>
        </p:nvSpPr>
        <p:spPr>
          <a:xfrm>
            <a:off x="859466" y="620713"/>
            <a:ext cx="10571162" cy="1325562"/>
          </a:xfrm>
        </p:spPr>
        <p:txBody>
          <a:bodyPr>
            <a:normAutofit fontScale="90000"/>
          </a:bodyPr>
          <a:lstStyle/>
          <a:p>
            <a:r>
              <a:rPr lang="en-US" sz="4400" dirty="0"/>
              <a:t>PARKING STRUCTURE &amp; GROUND TRANSPORTATION CENTER &amp; RTA STATION</a:t>
            </a:r>
          </a:p>
        </p:txBody>
      </p:sp>
      <p:sp>
        <p:nvSpPr>
          <p:cNvPr id="8" name="TextBox 7">
            <a:extLst>
              <a:ext uri="{FF2B5EF4-FFF2-40B4-BE49-F238E27FC236}">
                <a16:creationId xmlns:a16="http://schemas.microsoft.com/office/drawing/2014/main" id="{470D6C13-9054-D9A1-D732-2224ED822BD4}"/>
              </a:ext>
            </a:extLst>
          </p:cNvPr>
          <p:cNvSpPr txBox="1"/>
          <p:nvPr/>
        </p:nvSpPr>
        <p:spPr>
          <a:xfrm>
            <a:off x="859466" y="2024883"/>
            <a:ext cx="7074100" cy="461665"/>
          </a:xfrm>
          <a:prstGeom prst="rect">
            <a:avLst/>
          </a:prstGeom>
          <a:noFill/>
        </p:spPr>
        <p:txBody>
          <a:bodyPr wrap="square">
            <a:spAutoFit/>
          </a:bodyPr>
          <a:lstStyle/>
          <a:p>
            <a:r>
              <a:rPr lang="en-US" sz="2400" b="1" dirty="0">
                <a:solidFill>
                  <a:schemeClr val="accent3">
                    <a:lumMod val="60000"/>
                    <a:lumOff val="40000"/>
                  </a:schemeClr>
                </a:solidFill>
                <a:latin typeface="Inter" panose="02000503000000020004" pitchFamily="2" charset="0"/>
                <a:ea typeface="Inter" panose="02000503000000020004" pitchFamily="2" charset="0"/>
              </a:rPr>
              <a:t>DESIGN &amp; BUILD PROFESSIONAL SERVICES</a:t>
            </a:r>
            <a:endParaRPr lang="en-US" sz="2400" b="1" dirty="0">
              <a:latin typeface="Inter" panose="02000503000000020004" pitchFamily="2" charset="0"/>
              <a:ea typeface="Inter" panose="02000503000000020004" pitchFamily="2" charset="0"/>
            </a:endParaRPr>
          </a:p>
        </p:txBody>
      </p:sp>
      <p:sp>
        <p:nvSpPr>
          <p:cNvPr id="5" name="Content Placeholder 10">
            <a:extLst>
              <a:ext uri="{FF2B5EF4-FFF2-40B4-BE49-F238E27FC236}">
                <a16:creationId xmlns:a16="http://schemas.microsoft.com/office/drawing/2014/main" id="{2A8DE556-AD53-3586-4D2C-6F6B7ACB8978}"/>
              </a:ext>
            </a:extLst>
          </p:cNvPr>
          <p:cNvSpPr txBox="1">
            <a:spLocks/>
          </p:cNvSpPr>
          <p:nvPr/>
        </p:nvSpPr>
        <p:spPr>
          <a:xfrm>
            <a:off x="3009900" y="2794956"/>
            <a:ext cx="6172200" cy="4541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spc="300">
                <a:cs typeface="Inter"/>
              </a:rPr>
              <a:t>SCHEDULE</a:t>
            </a:r>
            <a:endParaRPr lang="en-US" b="1" spc="300" dirty="0">
              <a:cs typeface="Inter"/>
            </a:endParaRPr>
          </a:p>
        </p:txBody>
      </p:sp>
      <p:cxnSp>
        <p:nvCxnSpPr>
          <p:cNvPr id="6" name="Straight Connector 5">
            <a:extLst>
              <a:ext uri="{FF2B5EF4-FFF2-40B4-BE49-F238E27FC236}">
                <a16:creationId xmlns:a16="http://schemas.microsoft.com/office/drawing/2014/main" id="{3417E430-2377-6807-2745-C43D89857258}"/>
              </a:ext>
            </a:extLst>
          </p:cNvPr>
          <p:cNvCxnSpPr>
            <a:cxnSpLocks/>
          </p:cNvCxnSpPr>
          <p:nvPr/>
        </p:nvCxnSpPr>
        <p:spPr>
          <a:xfrm>
            <a:off x="1153298" y="3523742"/>
            <a:ext cx="9885405" cy="0"/>
          </a:xfrm>
          <a:prstGeom prst="line">
            <a:avLst/>
          </a:prstGeom>
          <a:ln>
            <a:solidFill>
              <a:srgbClr val="BD8C3D"/>
            </a:solidFill>
            <a:prstDash val="dash"/>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27A6E9B1-ABA5-B937-DCE6-AA7DA81FD120}"/>
              </a:ext>
            </a:extLst>
          </p:cNvPr>
          <p:cNvGrpSpPr/>
          <p:nvPr/>
        </p:nvGrpSpPr>
        <p:grpSpPr>
          <a:xfrm>
            <a:off x="2180999" y="3429000"/>
            <a:ext cx="3271923" cy="1107996"/>
            <a:chOff x="2180999" y="3429000"/>
            <a:chExt cx="3271923" cy="1107996"/>
          </a:xfrm>
        </p:grpSpPr>
        <p:sp>
          <p:nvSpPr>
            <p:cNvPr id="14" name="TextBox 13">
              <a:extLst>
                <a:ext uri="{FF2B5EF4-FFF2-40B4-BE49-F238E27FC236}">
                  <a16:creationId xmlns:a16="http://schemas.microsoft.com/office/drawing/2014/main" id="{FBE32508-4BAA-83CC-9294-101DB05BC941}"/>
                </a:ext>
              </a:extLst>
            </p:cNvPr>
            <p:cNvSpPr txBox="1"/>
            <p:nvPr/>
          </p:nvSpPr>
          <p:spPr>
            <a:xfrm>
              <a:off x="2515382" y="3798332"/>
              <a:ext cx="2603157" cy="369332"/>
            </a:xfrm>
            <a:prstGeom prst="rect">
              <a:avLst/>
            </a:prstGeom>
            <a:noFill/>
          </p:spPr>
          <p:txBody>
            <a:bodyPr wrap="square" rtlCol="0">
              <a:spAutoFit/>
            </a:bodyPr>
            <a:lstStyle/>
            <a:p>
              <a:pPr algn="ctr"/>
              <a:r>
                <a:rPr lang="en-US" b="1" dirty="0">
                  <a:latin typeface="Inter" panose="02000503000000020004" pitchFamily="2" charset="0"/>
                  <a:ea typeface="Inter" panose="02000503000000020004" pitchFamily="2" charset="0"/>
                  <a:cs typeface="Inter"/>
                </a:rPr>
                <a:t>PROCUREMENT</a:t>
              </a:r>
            </a:p>
          </p:txBody>
        </p:sp>
        <p:sp>
          <p:nvSpPr>
            <p:cNvPr id="15" name="TextBox 14">
              <a:extLst>
                <a:ext uri="{FF2B5EF4-FFF2-40B4-BE49-F238E27FC236}">
                  <a16:creationId xmlns:a16="http://schemas.microsoft.com/office/drawing/2014/main" id="{B2874E65-DA88-60C0-EFA4-D2EDEEA72646}"/>
                </a:ext>
              </a:extLst>
            </p:cNvPr>
            <p:cNvSpPr txBox="1"/>
            <p:nvPr/>
          </p:nvSpPr>
          <p:spPr>
            <a:xfrm>
              <a:off x="2180999" y="4167664"/>
              <a:ext cx="3271923" cy="369332"/>
            </a:xfrm>
            <a:prstGeom prst="rect">
              <a:avLst/>
            </a:prstGeom>
            <a:noFill/>
          </p:spPr>
          <p:txBody>
            <a:bodyPr wrap="square" rtlCol="0">
              <a:spAutoFit/>
            </a:bodyPr>
            <a:lstStyle/>
            <a:p>
              <a:pPr algn="ctr"/>
              <a:r>
                <a:rPr lang="en-US" dirty="0">
                  <a:latin typeface="Inter" panose="02000503000000020004" pitchFamily="2" charset="0"/>
                  <a:ea typeface="Inter" panose="02000503000000020004" pitchFamily="2" charset="0"/>
                  <a:cs typeface="Inter"/>
                </a:rPr>
                <a:t>07-01-2025 to 10-13-2025</a:t>
              </a:r>
            </a:p>
          </p:txBody>
        </p:sp>
        <p:sp>
          <p:nvSpPr>
            <p:cNvPr id="9" name="Oval 8">
              <a:extLst>
                <a:ext uri="{FF2B5EF4-FFF2-40B4-BE49-F238E27FC236}">
                  <a16:creationId xmlns:a16="http://schemas.microsoft.com/office/drawing/2014/main" id="{6B8F58C5-E491-020D-D72F-F3AF9A6FECC0}"/>
                </a:ext>
              </a:extLst>
            </p:cNvPr>
            <p:cNvSpPr/>
            <p:nvPr/>
          </p:nvSpPr>
          <p:spPr>
            <a:xfrm>
              <a:off x="3709870" y="3429000"/>
              <a:ext cx="214181" cy="214181"/>
            </a:xfrm>
            <a:prstGeom prst="ellipse">
              <a:avLst/>
            </a:prstGeom>
            <a:solidFill>
              <a:srgbClr val="BD8C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a:extLst>
              <a:ext uri="{FF2B5EF4-FFF2-40B4-BE49-F238E27FC236}">
                <a16:creationId xmlns:a16="http://schemas.microsoft.com/office/drawing/2014/main" id="{FB46DDD4-1249-A4C7-1EF3-4F7320194800}"/>
              </a:ext>
            </a:extLst>
          </p:cNvPr>
          <p:cNvGrpSpPr/>
          <p:nvPr/>
        </p:nvGrpSpPr>
        <p:grpSpPr>
          <a:xfrm>
            <a:off x="6404695" y="3429000"/>
            <a:ext cx="3282476" cy="1938993"/>
            <a:chOff x="6404695" y="3429000"/>
            <a:chExt cx="3282476" cy="1938993"/>
          </a:xfrm>
        </p:grpSpPr>
        <p:sp>
          <p:nvSpPr>
            <p:cNvPr id="18" name="TextBox 17">
              <a:extLst>
                <a:ext uri="{FF2B5EF4-FFF2-40B4-BE49-F238E27FC236}">
                  <a16:creationId xmlns:a16="http://schemas.microsoft.com/office/drawing/2014/main" id="{DECA3E70-E34F-47F0-B8A1-19EE9F625F46}"/>
                </a:ext>
              </a:extLst>
            </p:cNvPr>
            <p:cNvSpPr txBox="1"/>
            <p:nvPr/>
          </p:nvSpPr>
          <p:spPr>
            <a:xfrm>
              <a:off x="6404695" y="3798332"/>
              <a:ext cx="3271923" cy="369332"/>
            </a:xfrm>
            <a:prstGeom prst="rect">
              <a:avLst/>
            </a:prstGeom>
            <a:noFill/>
          </p:spPr>
          <p:txBody>
            <a:bodyPr wrap="square" rtlCol="0">
              <a:spAutoFit/>
            </a:bodyPr>
            <a:lstStyle/>
            <a:p>
              <a:pPr algn="ctr"/>
              <a:r>
                <a:rPr lang="en-US" b="1" dirty="0">
                  <a:latin typeface="Inter" panose="02000503000000020004" pitchFamily="2" charset="0"/>
                  <a:ea typeface="Inter" panose="02000503000000020004" pitchFamily="2" charset="0"/>
                  <a:cs typeface="Inter"/>
                </a:rPr>
                <a:t>DESIGN &amp; CONSTRUCTION</a:t>
              </a:r>
            </a:p>
          </p:txBody>
        </p:sp>
        <p:sp>
          <p:nvSpPr>
            <p:cNvPr id="2" name="TextBox 1">
              <a:extLst>
                <a:ext uri="{FF2B5EF4-FFF2-40B4-BE49-F238E27FC236}">
                  <a16:creationId xmlns:a16="http://schemas.microsoft.com/office/drawing/2014/main" id="{ED85C38B-9D90-1689-B76C-F58BC7FEEE1B}"/>
                </a:ext>
              </a:extLst>
            </p:cNvPr>
            <p:cNvSpPr txBox="1"/>
            <p:nvPr/>
          </p:nvSpPr>
          <p:spPr>
            <a:xfrm>
              <a:off x="6415248" y="4167664"/>
              <a:ext cx="3271923" cy="1200329"/>
            </a:xfrm>
            <a:prstGeom prst="rect">
              <a:avLst/>
            </a:prstGeom>
            <a:noFill/>
          </p:spPr>
          <p:txBody>
            <a:bodyPr wrap="square" rtlCol="0">
              <a:spAutoFit/>
            </a:bodyPr>
            <a:lstStyle/>
            <a:p>
              <a:pPr algn="ctr"/>
              <a:r>
                <a:rPr lang="en-US" dirty="0">
                  <a:latin typeface="Inter" panose="02000503000000020004" pitchFamily="2" charset="0"/>
                  <a:ea typeface="Inter" panose="02000503000000020004" pitchFamily="2" charset="0"/>
                  <a:cs typeface="Inter"/>
                </a:rPr>
                <a:t>10-14-2025 to 02-28-2029 (D/B Proposed Schedules May Finish Sooner)</a:t>
              </a:r>
            </a:p>
            <a:p>
              <a:pPr algn="ctr"/>
              <a:endParaRPr lang="en-US" dirty="0">
                <a:latin typeface="Inter" panose="02000503000000020004" pitchFamily="2" charset="0"/>
                <a:ea typeface="Inter" panose="02000503000000020004" pitchFamily="2" charset="0"/>
                <a:cs typeface="Inter"/>
              </a:endParaRPr>
            </a:p>
          </p:txBody>
        </p:sp>
        <p:sp>
          <p:nvSpPr>
            <p:cNvPr id="10" name="Oval 9">
              <a:extLst>
                <a:ext uri="{FF2B5EF4-FFF2-40B4-BE49-F238E27FC236}">
                  <a16:creationId xmlns:a16="http://schemas.microsoft.com/office/drawing/2014/main" id="{8E80BC5F-D011-CC3A-8024-8F106E197E77}"/>
                </a:ext>
              </a:extLst>
            </p:cNvPr>
            <p:cNvSpPr/>
            <p:nvPr/>
          </p:nvSpPr>
          <p:spPr>
            <a:xfrm>
              <a:off x="7933566" y="3429000"/>
              <a:ext cx="214181" cy="214181"/>
            </a:xfrm>
            <a:prstGeom prst="ellipse">
              <a:avLst/>
            </a:prstGeom>
            <a:solidFill>
              <a:srgbClr val="BD8C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8379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CE430-A46D-EECC-6D20-DBD74879A4EE}"/>
              </a:ext>
            </a:extLst>
          </p:cNvPr>
          <p:cNvSpPr>
            <a:spLocks noGrp="1"/>
          </p:cNvSpPr>
          <p:nvPr>
            <p:ph type="body" sz="quarter" idx="14"/>
          </p:nvPr>
        </p:nvSpPr>
        <p:spPr>
          <a:xfrm>
            <a:off x="1718368" y="1106405"/>
            <a:ext cx="1192972" cy="946916"/>
          </a:xfrm>
        </p:spPr>
        <p:txBody>
          <a:bodyPr/>
          <a:lstStyle/>
          <a:p>
            <a:r>
              <a:rPr lang="en-US" dirty="0"/>
              <a:t>01</a:t>
            </a:r>
          </a:p>
        </p:txBody>
      </p:sp>
      <p:sp>
        <p:nvSpPr>
          <p:cNvPr id="3" name="Text Placeholder 2">
            <a:extLst>
              <a:ext uri="{FF2B5EF4-FFF2-40B4-BE49-F238E27FC236}">
                <a16:creationId xmlns:a16="http://schemas.microsoft.com/office/drawing/2014/main" id="{DB6AA681-19B1-8C3A-2DCF-AB9383CCF0D7}"/>
              </a:ext>
            </a:extLst>
          </p:cNvPr>
          <p:cNvSpPr>
            <a:spLocks noGrp="1"/>
          </p:cNvSpPr>
          <p:nvPr>
            <p:ph type="body" sz="quarter" idx="13"/>
          </p:nvPr>
        </p:nvSpPr>
        <p:spPr>
          <a:xfrm>
            <a:off x="1718368" y="2115017"/>
            <a:ext cx="2215679" cy="946916"/>
          </a:xfrm>
        </p:spPr>
        <p:txBody>
          <a:bodyPr/>
          <a:lstStyle/>
          <a:p>
            <a:pPr lvl="0">
              <a:spcBef>
                <a:spcPts val="0"/>
              </a:spcBef>
              <a:buClr>
                <a:schemeClr val="lt1"/>
              </a:buClr>
              <a:buSzPts val="2000"/>
            </a:pPr>
            <a:r>
              <a:rPr lang="en-US" dirty="0">
                <a:solidFill>
                  <a:schemeClr val="tx1"/>
                </a:solidFill>
                <a:latin typeface="Inter"/>
                <a:ea typeface="Inter"/>
                <a:cs typeface="Inter"/>
                <a:sym typeface="Inter"/>
              </a:rPr>
              <a:t>INTRODUCTION</a:t>
            </a:r>
          </a:p>
        </p:txBody>
      </p:sp>
      <p:sp>
        <p:nvSpPr>
          <p:cNvPr id="4" name="Text Placeholder 3">
            <a:extLst>
              <a:ext uri="{FF2B5EF4-FFF2-40B4-BE49-F238E27FC236}">
                <a16:creationId xmlns:a16="http://schemas.microsoft.com/office/drawing/2014/main" id="{4AFD39E0-753E-51B3-DB2A-F182444E2E6F}"/>
              </a:ext>
            </a:extLst>
          </p:cNvPr>
          <p:cNvSpPr>
            <a:spLocks noGrp="1"/>
          </p:cNvSpPr>
          <p:nvPr>
            <p:ph type="body" sz="quarter" idx="15"/>
          </p:nvPr>
        </p:nvSpPr>
        <p:spPr>
          <a:xfrm>
            <a:off x="5135492" y="1106405"/>
            <a:ext cx="1192972" cy="946916"/>
          </a:xfrm>
        </p:spPr>
        <p:txBody>
          <a:bodyPr/>
          <a:lstStyle/>
          <a:p>
            <a:r>
              <a:rPr lang="en-US" dirty="0"/>
              <a:t>02</a:t>
            </a:r>
          </a:p>
        </p:txBody>
      </p:sp>
      <p:sp>
        <p:nvSpPr>
          <p:cNvPr id="5" name="Text Placeholder 4">
            <a:extLst>
              <a:ext uri="{FF2B5EF4-FFF2-40B4-BE49-F238E27FC236}">
                <a16:creationId xmlns:a16="http://schemas.microsoft.com/office/drawing/2014/main" id="{B5181578-9073-3D0C-41BC-68B12003F328}"/>
              </a:ext>
            </a:extLst>
          </p:cNvPr>
          <p:cNvSpPr>
            <a:spLocks noGrp="1"/>
          </p:cNvSpPr>
          <p:nvPr>
            <p:ph type="body" sz="quarter" idx="16"/>
          </p:nvPr>
        </p:nvSpPr>
        <p:spPr>
          <a:xfrm>
            <a:off x="5135492" y="2115017"/>
            <a:ext cx="2402992" cy="946916"/>
          </a:xfrm>
        </p:spPr>
        <p:txBody>
          <a:bodyPr>
            <a:noAutofit/>
          </a:bodyPr>
          <a:lstStyle/>
          <a:p>
            <a:pPr lvl="0">
              <a:spcBef>
                <a:spcPts val="0"/>
              </a:spcBef>
              <a:buSzPts val="2000"/>
            </a:pPr>
            <a:r>
              <a:rPr lang="en-US" dirty="0">
                <a:latin typeface="Inter"/>
                <a:ea typeface="Inter"/>
                <a:cs typeface="Inter"/>
                <a:sym typeface="Inter"/>
              </a:rPr>
              <a:t>PARKING STRUCTURE</a:t>
            </a:r>
            <a:endParaRPr lang="en-US" dirty="0"/>
          </a:p>
        </p:txBody>
      </p:sp>
      <p:sp>
        <p:nvSpPr>
          <p:cNvPr id="6" name="Text Placeholder 5">
            <a:extLst>
              <a:ext uri="{FF2B5EF4-FFF2-40B4-BE49-F238E27FC236}">
                <a16:creationId xmlns:a16="http://schemas.microsoft.com/office/drawing/2014/main" id="{1FACF03B-3C08-21C9-4CA6-BCBEC0064A9D}"/>
              </a:ext>
            </a:extLst>
          </p:cNvPr>
          <p:cNvSpPr>
            <a:spLocks noGrp="1"/>
          </p:cNvSpPr>
          <p:nvPr>
            <p:ph type="body" sz="quarter" idx="17"/>
          </p:nvPr>
        </p:nvSpPr>
        <p:spPr>
          <a:xfrm>
            <a:off x="8552616" y="1106405"/>
            <a:ext cx="1192972" cy="946916"/>
          </a:xfrm>
        </p:spPr>
        <p:txBody>
          <a:bodyPr/>
          <a:lstStyle/>
          <a:p>
            <a:r>
              <a:rPr lang="en-US" dirty="0"/>
              <a:t>03</a:t>
            </a:r>
          </a:p>
        </p:txBody>
      </p:sp>
      <p:sp>
        <p:nvSpPr>
          <p:cNvPr id="7" name="Text Placeholder 6">
            <a:extLst>
              <a:ext uri="{FF2B5EF4-FFF2-40B4-BE49-F238E27FC236}">
                <a16:creationId xmlns:a16="http://schemas.microsoft.com/office/drawing/2014/main" id="{89EFA7FC-39D5-AAFB-349E-BB53A35F6768}"/>
              </a:ext>
            </a:extLst>
          </p:cNvPr>
          <p:cNvSpPr>
            <a:spLocks noGrp="1"/>
          </p:cNvSpPr>
          <p:nvPr>
            <p:ph type="body" sz="quarter" idx="18"/>
          </p:nvPr>
        </p:nvSpPr>
        <p:spPr>
          <a:xfrm>
            <a:off x="8552616" y="2115017"/>
            <a:ext cx="2643468" cy="946916"/>
          </a:xfrm>
        </p:spPr>
        <p:txBody>
          <a:bodyPr/>
          <a:lstStyle/>
          <a:p>
            <a:pPr lvl="0">
              <a:spcBef>
                <a:spcPts val="0"/>
              </a:spcBef>
              <a:buSzPts val="2000"/>
            </a:pPr>
            <a:r>
              <a:rPr lang="en-US" dirty="0">
                <a:latin typeface="Inter"/>
                <a:ea typeface="Inter"/>
                <a:cs typeface="Inter"/>
                <a:sym typeface="Inter"/>
              </a:rPr>
              <a:t>GROUND TRANSPORTATION CENTER</a:t>
            </a:r>
            <a:endParaRPr lang="en-US" dirty="0"/>
          </a:p>
        </p:txBody>
      </p:sp>
      <p:sp>
        <p:nvSpPr>
          <p:cNvPr id="8" name="Text Placeholder 7">
            <a:extLst>
              <a:ext uri="{FF2B5EF4-FFF2-40B4-BE49-F238E27FC236}">
                <a16:creationId xmlns:a16="http://schemas.microsoft.com/office/drawing/2014/main" id="{61EF21E3-9761-1E42-7193-DF702FC3949B}"/>
              </a:ext>
            </a:extLst>
          </p:cNvPr>
          <p:cNvSpPr>
            <a:spLocks noGrp="1"/>
          </p:cNvSpPr>
          <p:nvPr>
            <p:ph type="body" sz="quarter" idx="19"/>
          </p:nvPr>
        </p:nvSpPr>
        <p:spPr>
          <a:xfrm>
            <a:off x="1718368" y="3332933"/>
            <a:ext cx="1192972" cy="946916"/>
          </a:xfrm>
        </p:spPr>
        <p:txBody>
          <a:bodyPr/>
          <a:lstStyle/>
          <a:p>
            <a:r>
              <a:rPr lang="en-US" dirty="0"/>
              <a:t>04</a:t>
            </a:r>
          </a:p>
        </p:txBody>
      </p:sp>
      <p:sp>
        <p:nvSpPr>
          <p:cNvPr id="9" name="Text Placeholder 8">
            <a:extLst>
              <a:ext uri="{FF2B5EF4-FFF2-40B4-BE49-F238E27FC236}">
                <a16:creationId xmlns:a16="http://schemas.microsoft.com/office/drawing/2014/main" id="{B60B7B5C-AE79-3849-C395-3CB820DD103A}"/>
              </a:ext>
            </a:extLst>
          </p:cNvPr>
          <p:cNvSpPr>
            <a:spLocks noGrp="1"/>
          </p:cNvSpPr>
          <p:nvPr>
            <p:ph type="body" sz="quarter" idx="20"/>
          </p:nvPr>
        </p:nvSpPr>
        <p:spPr>
          <a:xfrm>
            <a:off x="1718368" y="4341545"/>
            <a:ext cx="2449595" cy="946916"/>
          </a:xfrm>
        </p:spPr>
        <p:txBody>
          <a:bodyPr>
            <a:noAutofit/>
          </a:bodyPr>
          <a:lstStyle/>
          <a:p>
            <a:pPr lvl="0">
              <a:spcBef>
                <a:spcPts val="0"/>
              </a:spcBef>
              <a:buSzPts val="2000"/>
            </a:pPr>
            <a:r>
              <a:rPr lang="en-US" dirty="0">
                <a:latin typeface="Inter"/>
                <a:ea typeface="Inter"/>
                <a:cs typeface="Inter"/>
                <a:sym typeface="Inter"/>
              </a:rPr>
              <a:t>RTA STATION</a:t>
            </a:r>
            <a:endParaRPr lang="en-US" dirty="0"/>
          </a:p>
        </p:txBody>
      </p:sp>
      <p:sp>
        <p:nvSpPr>
          <p:cNvPr id="10" name="Text Placeholder 9">
            <a:extLst>
              <a:ext uri="{FF2B5EF4-FFF2-40B4-BE49-F238E27FC236}">
                <a16:creationId xmlns:a16="http://schemas.microsoft.com/office/drawing/2014/main" id="{3B34DE7E-B95A-A1B8-E974-9FACE222775A}"/>
              </a:ext>
            </a:extLst>
          </p:cNvPr>
          <p:cNvSpPr>
            <a:spLocks noGrp="1"/>
          </p:cNvSpPr>
          <p:nvPr>
            <p:ph type="body" sz="quarter" idx="21"/>
          </p:nvPr>
        </p:nvSpPr>
        <p:spPr>
          <a:xfrm>
            <a:off x="5135492" y="3332933"/>
            <a:ext cx="1192972" cy="946916"/>
          </a:xfrm>
        </p:spPr>
        <p:txBody>
          <a:bodyPr/>
          <a:lstStyle/>
          <a:p>
            <a:r>
              <a:rPr lang="en-US" dirty="0"/>
              <a:t>05</a:t>
            </a:r>
          </a:p>
        </p:txBody>
      </p:sp>
      <p:sp>
        <p:nvSpPr>
          <p:cNvPr id="11" name="Text Placeholder 10">
            <a:extLst>
              <a:ext uri="{FF2B5EF4-FFF2-40B4-BE49-F238E27FC236}">
                <a16:creationId xmlns:a16="http://schemas.microsoft.com/office/drawing/2014/main" id="{8B550281-7878-1638-A049-525CF732C822}"/>
              </a:ext>
            </a:extLst>
          </p:cNvPr>
          <p:cNvSpPr>
            <a:spLocks noGrp="1"/>
          </p:cNvSpPr>
          <p:nvPr>
            <p:ph type="body" sz="quarter" idx="22"/>
          </p:nvPr>
        </p:nvSpPr>
        <p:spPr>
          <a:xfrm>
            <a:off x="5135492" y="4341545"/>
            <a:ext cx="2190341" cy="946916"/>
          </a:xfrm>
        </p:spPr>
        <p:txBody>
          <a:bodyPr/>
          <a:lstStyle/>
          <a:p>
            <a:pPr lvl="0">
              <a:spcBef>
                <a:spcPts val="0"/>
              </a:spcBef>
              <a:buSzPts val="2000"/>
            </a:pPr>
            <a:r>
              <a:rPr lang="en-US" dirty="0">
                <a:latin typeface="Roboto"/>
                <a:ea typeface="Roboto"/>
                <a:cs typeface="Roboto"/>
                <a:sym typeface="Roboto"/>
              </a:rPr>
              <a:t>SCHEDULE</a:t>
            </a:r>
            <a:endParaRPr lang="en-US" dirty="0"/>
          </a:p>
        </p:txBody>
      </p:sp>
      <p:sp>
        <p:nvSpPr>
          <p:cNvPr id="12" name="Text Placeholder 11">
            <a:extLst>
              <a:ext uri="{FF2B5EF4-FFF2-40B4-BE49-F238E27FC236}">
                <a16:creationId xmlns:a16="http://schemas.microsoft.com/office/drawing/2014/main" id="{4D9DD798-8BAA-1F68-EA95-FE100C266A86}"/>
              </a:ext>
            </a:extLst>
          </p:cNvPr>
          <p:cNvSpPr>
            <a:spLocks noGrp="1"/>
          </p:cNvSpPr>
          <p:nvPr>
            <p:ph type="body" sz="quarter" idx="23"/>
          </p:nvPr>
        </p:nvSpPr>
        <p:spPr>
          <a:xfrm>
            <a:off x="8552616" y="3332933"/>
            <a:ext cx="1192972" cy="946916"/>
          </a:xfrm>
        </p:spPr>
        <p:txBody>
          <a:bodyPr/>
          <a:lstStyle/>
          <a:p>
            <a:r>
              <a:rPr lang="en-US" dirty="0"/>
              <a:t>06</a:t>
            </a:r>
          </a:p>
        </p:txBody>
      </p:sp>
      <p:sp>
        <p:nvSpPr>
          <p:cNvPr id="13" name="Text Placeholder 12">
            <a:extLst>
              <a:ext uri="{FF2B5EF4-FFF2-40B4-BE49-F238E27FC236}">
                <a16:creationId xmlns:a16="http://schemas.microsoft.com/office/drawing/2014/main" id="{345FA375-7046-124A-33CE-0BF326E17E44}"/>
              </a:ext>
            </a:extLst>
          </p:cNvPr>
          <p:cNvSpPr>
            <a:spLocks noGrp="1"/>
          </p:cNvSpPr>
          <p:nvPr>
            <p:ph type="body" sz="quarter" idx="24"/>
          </p:nvPr>
        </p:nvSpPr>
        <p:spPr>
          <a:xfrm>
            <a:off x="8552616" y="4341545"/>
            <a:ext cx="2000803" cy="946916"/>
          </a:xfrm>
        </p:spPr>
        <p:txBody>
          <a:bodyPr/>
          <a:lstStyle/>
          <a:p>
            <a:pPr lvl="0">
              <a:spcBef>
                <a:spcPts val="0"/>
              </a:spcBef>
              <a:buSzPts val="2000"/>
            </a:pPr>
            <a:r>
              <a:rPr lang="en-US" dirty="0">
                <a:latin typeface="Inter"/>
                <a:ea typeface="Inter"/>
                <a:cs typeface="Inter"/>
                <a:sym typeface="Inter"/>
              </a:rPr>
              <a:t>Q&amp;A</a:t>
            </a:r>
            <a:endParaRPr lang="en-US" dirty="0"/>
          </a:p>
        </p:txBody>
      </p:sp>
    </p:spTree>
    <p:extLst>
      <p:ext uri="{BB962C8B-B14F-4D97-AF65-F5344CB8AC3E}">
        <p14:creationId xmlns:p14="http://schemas.microsoft.com/office/powerpoint/2010/main" val="18346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dissolve">
                                      <p:cBhvr>
                                        <p:cTn id="15" dur="500"/>
                                        <p:tgtEl>
                                          <p:spTgt spid="7">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dissolve">
                                      <p:cBhvr>
                                        <p:cTn id="19" dur="500"/>
                                        <p:tgtEl>
                                          <p:spTgt spid="9">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dissolve">
                                      <p:cBhvr>
                                        <p:cTn id="23" dur="500"/>
                                        <p:tgtEl>
                                          <p:spTgt spid="11">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dissolv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9" grpId="0" build="p"/>
      <p:bldP spid="11" grpId="0" build="p"/>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7837-1A9C-2EDE-6956-4568A4B9468E}"/>
              </a:ext>
            </a:extLst>
          </p:cNvPr>
          <p:cNvSpPr>
            <a:spLocks noGrp="1"/>
          </p:cNvSpPr>
          <p:nvPr>
            <p:ph type="title"/>
          </p:nvPr>
        </p:nvSpPr>
        <p:spPr/>
        <p:txBody>
          <a:bodyPr/>
          <a:lstStyle/>
          <a:p>
            <a:r>
              <a:rPr lang="en-US" dirty="0"/>
              <a:t>Q &amp; A</a:t>
            </a:r>
          </a:p>
        </p:txBody>
      </p:sp>
    </p:spTree>
    <p:extLst>
      <p:ext uri="{BB962C8B-B14F-4D97-AF65-F5344CB8AC3E}">
        <p14:creationId xmlns:p14="http://schemas.microsoft.com/office/powerpoint/2010/main" val="27145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0A32-C763-49BE-9A51-2E714BAC0B33}"/>
              </a:ext>
            </a:extLst>
          </p:cNvPr>
          <p:cNvSpPr>
            <a:spLocks noGrp="1"/>
          </p:cNvSpPr>
          <p:nvPr>
            <p:ph type="title"/>
          </p:nvPr>
        </p:nvSpPr>
        <p:spPr>
          <a:xfrm>
            <a:off x="704038" y="1163916"/>
            <a:ext cx="10783924" cy="2852737"/>
          </a:xfrm>
        </p:spPr>
        <p:txBody>
          <a:bodyPr/>
          <a:lstStyle/>
          <a:p>
            <a:r>
              <a:rPr lang="en-US" dirty="0"/>
              <a:t>THANK YOU FOR YOUR SUPPORT IN OUR PROGRAM</a:t>
            </a:r>
          </a:p>
        </p:txBody>
      </p:sp>
      <p:sp>
        <p:nvSpPr>
          <p:cNvPr id="3" name="Text Placeholder 2">
            <a:extLst>
              <a:ext uri="{FF2B5EF4-FFF2-40B4-BE49-F238E27FC236}">
                <a16:creationId xmlns:a16="http://schemas.microsoft.com/office/drawing/2014/main" id="{0B1FA481-BC14-49CC-3065-CBF7CDE9627A}"/>
              </a:ext>
            </a:extLst>
          </p:cNvPr>
          <p:cNvSpPr>
            <a:spLocks noGrp="1"/>
          </p:cNvSpPr>
          <p:nvPr>
            <p:ph type="body" idx="1"/>
          </p:nvPr>
        </p:nvSpPr>
        <p:spPr>
          <a:xfrm>
            <a:off x="831850" y="3684995"/>
            <a:ext cx="10515600" cy="1500187"/>
          </a:xfrm>
        </p:spPr>
        <p:txBody>
          <a:bodyPr/>
          <a:lstStyle/>
          <a:p>
            <a:pPr algn="ctr"/>
            <a:r>
              <a:rPr lang="en-US" dirty="0">
                <a:latin typeface="Inter"/>
                <a:ea typeface="Inter"/>
                <a:cs typeface="Inter"/>
              </a:rPr>
              <a:t>For more information, please visit </a:t>
            </a:r>
            <a:r>
              <a:rPr lang="en-US" b="1" dirty="0" err="1">
                <a:latin typeface="Inter"/>
                <a:ea typeface="Inter"/>
                <a:cs typeface="Inter"/>
              </a:rPr>
              <a:t>itsaclevolution.com</a:t>
            </a:r>
            <a:endParaRPr lang="en-US" b="1" dirty="0"/>
          </a:p>
        </p:txBody>
      </p:sp>
      <p:pic>
        <p:nvPicPr>
          <p:cNvPr id="5" name="Picture 4" descr="A qr code on a black background&#10;&#10;AI-generated content may be incorrect.">
            <a:extLst>
              <a:ext uri="{FF2B5EF4-FFF2-40B4-BE49-F238E27FC236}">
                <a16:creationId xmlns:a16="http://schemas.microsoft.com/office/drawing/2014/main" id="{9F22145C-69AC-92C6-00F4-52A8A30E5CA3}"/>
              </a:ext>
            </a:extLst>
          </p:cNvPr>
          <p:cNvPicPr>
            <a:picLocks noChangeAspect="1"/>
          </p:cNvPicPr>
          <p:nvPr/>
        </p:nvPicPr>
        <p:blipFill>
          <a:blip r:embed="rId2"/>
          <a:stretch>
            <a:fillRect/>
          </a:stretch>
        </p:blipFill>
        <p:spPr>
          <a:xfrm>
            <a:off x="5573971" y="4669503"/>
            <a:ext cx="1031358" cy="1031358"/>
          </a:xfrm>
          <a:prstGeom prst="rect">
            <a:avLst/>
          </a:prstGeom>
        </p:spPr>
      </p:pic>
    </p:spTree>
    <p:extLst>
      <p:ext uri="{BB962C8B-B14F-4D97-AF65-F5344CB8AC3E}">
        <p14:creationId xmlns:p14="http://schemas.microsoft.com/office/powerpoint/2010/main" val="28126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subTitle" idx="4294967295"/>
          </p:nvPr>
        </p:nvSpPr>
        <p:spPr>
          <a:xfrm>
            <a:off x="1524000" y="4178300"/>
            <a:ext cx="9144000" cy="16557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680"/>
              <a:buNone/>
            </a:pPr>
            <a:r>
              <a:rPr lang="en-US" sz="1280" dirty="0">
                <a:latin typeface="Inter"/>
                <a:ea typeface="Inter"/>
                <a:cs typeface="Inter"/>
                <a:sym typeface="Inter"/>
              </a:rPr>
              <a:t>The renderings, illustrations, and visual materials presented herein are intended for conceptual and illustrative purposes only. They do not represent the final design, specifications, or materials and are subject to change without notice. Final outcomes may vary based on design development, regulatory approvals, and other considerations.</a:t>
            </a:r>
            <a:endParaRPr sz="1280" dirty="0">
              <a:latin typeface="Inter"/>
              <a:ea typeface="Inter"/>
              <a:cs typeface="Inter"/>
              <a:sym typeface="Inter"/>
            </a:endParaRPr>
          </a:p>
          <a:p>
            <a:pPr marL="0" lvl="0" indent="0" algn="ctr" rtl="0">
              <a:lnSpc>
                <a:spcPct val="90000"/>
              </a:lnSpc>
              <a:spcBef>
                <a:spcPts val="0"/>
              </a:spcBef>
              <a:spcAft>
                <a:spcPts val="0"/>
              </a:spcAft>
              <a:buClr>
                <a:schemeClr val="lt1"/>
              </a:buClr>
              <a:buSzPts val="1680"/>
              <a:buNone/>
            </a:pPr>
            <a:endParaRPr sz="1280" dirty="0">
              <a:latin typeface="Inter"/>
              <a:ea typeface="Inter"/>
              <a:cs typeface="Inter"/>
              <a:sym typeface="Inter"/>
            </a:endParaRPr>
          </a:p>
          <a:p>
            <a:pPr marL="0" lvl="0" indent="0" algn="ctr" rtl="0">
              <a:lnSpc>
                <a:spcPct val="90000"/>
              </a:lnSpc>
              <a:spcBef>
                <a:spcPts val="0"/>
              </a:spcBef>
              <a:spcAft>
                <a:spcPts val="0"/>
              </a:spcAft>
              <a:buClr>
                <a:schemeClr val="lt1"/>
              </a:buClr>
              <a:buSzPts val="1680"/>
              <a:buNone/>
            </a:pPr>
            <a:r>
              <a:rPr lang="en-US" sz="1280" dirty="0">
                <a:latin typeface="Inter"/>
                <a:ea typeface="Inter"/>
                <a:cs typeface="Inter"/>
                <a:sym typeface="Inter"/>
              </a:rPr>
              <a:t>This presentation is confidential and intended solely for internal review. It is not for public distribution or external sharing without prior written consent.</a:t>
            </a:r>
            <a:endParaRPr sz="1280" dirty="0">
              <a:latin typeface="Inter"/>
              <a:ea typeface="Inter"/>
              <a:cs typeface="Inter"/>
              <a:sym typeface="Inter"/>
            </a:endParaRPr>
          </a:p>
        </p:txBody>
      </p:sp>
      <p:pic>
        <p:nvPicPr>
          <p:cNvPr id="307" name="Google Shape;307;p43" title="Asset 1@8x.png"/>
          <p:cNvPicPr preferRelativeResize="0"/>
          <p:nvPr/>
        </p:nvPicPr>
        <p:blipFill rotWithShape="1">
          <a:blip r:embed="rId3">
            <a:alphaModFix/>
          </a:blip>
          <a:srcRect/>
          <a:stretch/>
        </p:blipFill>
        <p:spPr>
          <a:xfrm>
            <a:off x="3796225" y="2886003"/>
            <a:ext cx="4599552" cy="801775"/>
          </a:xfrm>
          <a:prstGeom prst="rect">
            <a:avLst/>
          </a:prstGeom>
          <a:noFill/>
          <a:ln>
            <a:noFill/>
          </a:ln>
        </p:spPr>
      </p:pic>
      <p:pic>
        <p:nvPicPr>
          <p:cNvPr id="3" name="Picture 2">
            <a:extLst>
              <a:ext uri="{FF2B5EF4-FFF2-40B4-BE49-F238E27FC236}">
                <a16:creationId xmlns:a16="http://schemas.microsoft.com/office/drawing/2014/main" id="{DF8F08C1-055E-780F-5ECC-4159ADE1123F}"/>
              </a:ext>
            </a:extLst>
          </p:cNvPr>
          <p:cNvPicPr>
            <a:picLocks noChangeAspect="1"/>
          </p:cNvPicPr>
          <p:nvPr/>
        </p:nvPicPr>
        <p:blipFill>
          <a:blip r:embed="rId4"/>
          <a:stretch>
            <a:fillRect/>
          </a:stretch>
        </p:blipFill>
        <p:spPr>
          <a:xfrm>
            <a:off x="2209800" y="1680081"/>
            <a:ext cx="7772400" cy="71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
                                        </p:tgtEl>
                                        <p:attrNameLst>
                                          <p:attrName>style.visibility</p:attrName>
                                        </p:attrNameLst>
                                      </p:cBhvr>
                                      <p:to>
                                        <p:strVal val="visible"/>
                                      </p:to>
                                    </p:set>
                                    <p:animEffect transition="in" filter="fade">
                                      <p:cBhvr>
                                        <p:cTn id="11" dur="500"/>
                                        <p:tgtEl>
                                          <p:spTgt spid="30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6">
                                            <p:txEl>
                                              <p:pRg st="0" end="0"/>
                                            </p:txEl>
                                          </p:spTgt>
                                        </p:tgtEl>
                                        <p:attrNameLst>
                                          <p:attrName>style.visibility</p:attrName>
                                        </p:attrNameLst>
                                      </p:cBhvr>
                                      <p:to>
                                        <p:strVal val="visible"/>
                                      </p:to>
                                    </p:set>
                                    <p:animEffect transition="in" filter="fade">
                                      <p:cBhvr>
                                        <p:cTn id="15" dur="500"/>
                                        <p:tgtEl>
                                          <p:spTgt spid="30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6">
                                            <p:txEl>
                                              <p:pRg st="2" end="2"/>
                                            </p:txEl>
                                          </p:spTgt>
                                        </p:tgtEl>
                                        <p:attrNameLst>
                                          <p:attrName>style.visibility</p:attrName>
                                        </p:attrNameLst>
                                      </p:cBhvr>
                                      <p:to>
                                        <p:strVal val="visible"/>
                                      </p:to>
                                    </p:set>
                                    <p:animEffect transition="in" filter="fade">
                                      <p:cBhvr>
                                        <p:cTn id="19" dur="500"/>
                                        <p:tgtEl>
                                          <p:spTgt spid="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A23C-49CC-A971-270A-D69D937F97DA}"/>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F76BBB46-D997-B82D-1109-BAE0D231C5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058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5519C-FAAB-64ED-6A1F-D4FB3ED18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63E03-74DA-C65A-AE98-FE84FB6284AA}"/>
              </a:ext>
            </a:extLst>
          </p:cNvPr>
          <p:cNvSpPr>
            <a:spLocks noGrp="1"/>
          </p:cNvSpPr>
          <p:nvPr>
            <p:ph type="title" idx="4294967295"/>
          </p:nvPr>
        </p:nvSpPr>
        <p:spPr>
          <a:xfrm>
            <a:off x="838200" y="365125"/>
            <a:ext cx="10515600" cy="1325563"/>
          </a:xfrm>
        </p:spPr>
        <p:txBody>
          <a:bodyPr/>
          <a:lstStyle/>
          <a:p>
            <a:pPr algn="ctr"/>
            <a:r>
              <a:rPr lang="en-US" dirty="0"/>
              <a:t>PRESENTERS</a:t>
            </a:r>
          </a:p>
        </p:txBody>
      </p:sp>
      <p:cxnSp>
        <p:nvCxnSpPr>
          <p:cNvPr id="7" name="Straight Connector 6">
            <a:extLst>
              <a:ext uri="{FF2B5EF4-FFF2-40B4-BE49-F238E27FC236}">
                <a16:creationId xmlns:a16="http://schemas.microsoft.com/office/drawing/2014/main" id="{ADD5FA84-452C-E480-DC13-4C76EA7069F1}"/>
              </a:ext>
            </a:extLst>
          </p:cNvPr>
          <p:cNvCxnSpPr/>
          <p:nvPr/>
        </p:nvCxnSpPr>
        <p:spPr>
          <a:xfrm>
            <a:off x="6096000" y="2463114"/>
            <a:ext cx="0" cy="2075935"/>
          </a:xfrm>
          <a:prstGeom prst="line">
            <a:avLst/>
          </a:prstGeom>
          <a:ln>
            <a:solidFill>
              <a:srgbClr val="BD8C3D"/>
            </a:solidFill>
          </a:ln>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3500E110-4F95-8B16-E5D6-9AC2D127BAFE}"/>
              </a:ext>
            </a:extLst>
          </p:cNvPr>
          <p:cNvSpPr txBox="1">
            <a:spLocks/>
          </p:cNvSpPr>
          <p:nvPr/>
        </p:nvSpPr>
        <p:spPr>
          <a:xfrm>
            <a:off x="2081251" y="2371732"/>
            <a:ext cx="3652283" cy="3338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DENNIS D. KRAMER, P.E., C.M.</a:t>
            </a:r>
          </a:p>
          <a:p>
            <a:pPr marL="0" indent="0" algn="ctr">
              <a:buFont typeface="Arial" panose="020B0604020202020204" pitchFamily="34" charset="0"/>
              <a:buNone/>
            </a:pPr>
            <a:r>
              <a:rPr lang="en-US" sz="2000" i="1" dirty="0"/>
              <a:t>Assistant Director, Airport Development</a:t>
            </a:r>
          </a:p>
          <a:p>
            <a:pPr marL="0" indent="0" algn="ctr">
              <a:buNone/>
            </a:pPr>
            <a:r>
              <a:rPr lang="en-US" sz="1400" b="1" spc="300" dirty="0">
                <a:solidFill>
                  <a:srgbClr val="BD8C3D"/>
                </a:solidFill>
              </a:rPr>
              <a:t>CITY OF CLEVELAND, DEPARTMENT OF PORT CONTROL</a:t>
            </a:r>
          </a:p>
          <a:p>
            <a:pPr marL="0" indent="0" algn="ctr">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id="{E1DB26C7-0A5A-4376-BF38-458D139D2267}"/>
              </a:ext>
            </a:extLst>
          </p:cNvPr>
          <p:cNvSpPr txBox="1">
            <a:spLocks/>
          </p:cNvSpPr>
          <p:nvPr/>
        </p:nvSpPr>
        <p:spPr>
          <a:xfrm>
            <a:off x="6458467" y="2371732"/>
            <a:ext cx="3255334" cy="3338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TERRY CASSIDY</a:t>
            </a:r>
          </a:p>
          <a:p>
            <a:pPr marL="0" indent="0" algn="ctr">
              <a:buFont typeface="Arial" panose="020B0604020202020204" pitchFamily="34" charset="0"/>
              <a:buNone/>
            </a:pPr>
            <a:r>
              <a:rPr lang="en-US" sz="2000" i="1" dirty="0"/>
              <a:t>Principal</a:t>
            </a:r>
          </a:p>
          <a:p>
            <a:pPr marL="0" indent="0" algn="ctr">
              <a:buFont typeface="Arial" panose="020B0604020202020204" pitchFamily="34" charset="0"/>
              <a:buNone/>
            </a:pPr>
            <a:r>
              <a:rPr lang="en-US" sz="1400" b="1" spc="300" dirty="0">
                <a:solidFill>
                  <a:srgbClr val="BD8C3D"/>
                </a:solidFill>
              </a:rPr>
              <a:t>PASLAY GROUP, EXECUTIVE PROGRAM MANAGER</a:t>
            </a: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562519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311BC-F658-6418-0347-9DB358DB3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14F92-7519-36CE-E2B7-67C93D478646}"/>
              </a:ext>
            </a:extLst>
          </p:cNvPr>
          <p:cNvSpPr>
            <a:spLocks noGrp="1"/>
          </p:cNvSpPr>
          <p:nvPr>
            <p:ph type="title"/>
          </p:nvPr>
        </p:nvSpPr>
        <p:spPr/>
        <p:txBody>
          <a:bodyPr/>
          <a:lstStyle/>
          <a:p>
            <a:r>
              <a:rPr lang="en-US" dirty="0"/>
              <a:t>PARKING STRUCTURE</a:t>
            </a:r>
          </a:p>
        </p:txBody>
      </p:sp>
      <p:sp>
        <p:nvSpPr>
          <p:cNvPr id="5" name="Text Placeholder 4">
            <a:extLst>
              <a:ext uri="{FF2B5EF4-FFF2-40B4-BE49-F238E27FC236}">
                <a16:creationId xmlns:a16="http://schemas.microsoft.com/office/drawing/2014/main" id="{942C9339-B340-FD60-8FD8-F1F6DF7085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42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E4380-472F-5176-2FFF-F96A578EC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16382-24A5-8FAE-234C-2663DEC13DF5}"/>
              </a:ext>
            </a:extLst>
          </p:cNvPr>
          <p:cNvSpPr>
            <a:spLocks noGrp="1"/>
          </p:cNvSpPr>
          <p:nvPr>
            <p:ph type="title"/>
          </p:nvPr>
        </p:nvSpPr>
        <p:spPr/>
        <p:txBody>
          <a:bodyPr>
            <a:normAutofit/>
          </a:bodyPr>
          <a:lstStyle/>
          <a:p>
            <a:r>
              <a:rPr lang="en-US" dirty="0"/>
              <a:t>PARKING STRUCTURE</a:t>
            </a:r>
            <a:br>
              <a:rPr lang="en-US" dirty="0"/>
            </a:br>
            <a:r>
              <a:rPr lang="en-US" sz="2400" dirty="0"/>
              <a:t>BASIC SCOPE PARAMETERS</a:t>
            </a:r>
          </a:p>
        </p:txBody>
      </p:sp>
      <p:sp>
        <p:nvSpPr>
          <p:cNvPr id="8" name="TextBox 7">
            <a:extLst>
              <a:ext uri="{FF2B5EF4-FFF2-40B4-BE49-F238E27FC236}">
                <a16:creationId xmlns:a16="http://schemas.microsoft.com/office/drawing/2014/main" id="{B56F4953-D13E-F6FB-8D22-6C6A937CEE37}"/>
              </a:ext>
            </a:extLst>
          </p:cNvPr>
          <p:cNvSpPr txBox="1"/>
          <p:nvPr/>
        </p:nvSpPr>
        <p:spPr>
          <a:xfrm>
            <a:off x="221650" y="1690688"/>
            <a:ext cx="11748700" cy="4057073"/>
          </a:xfrm>
          <a:prstGeom prst="rect">
            <a:avLst/>
          </a:prstGeom>
          <a:noFill/>
        </p:spPr>
        <p:txBody>
          <a:bodyPr wrap="square">
            <a:spAutoFit/>
          </a:bodyPr>
          <a:lstStyle/>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Site of existing Orange Lot</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6,000+ parking spaces: maximize based on allowable footprint</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Maximum of 8 levels: maintain sufficient customer service levels</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Parking Efficiency:</a:t>
            </a:r>
          </a:p>
          <a:p>
            <a:pPr marL="1257300" lvl="2" indent="-342900">
              <a:lnSpc>
                <a:spcPct val="107000"/>
              </a:lnSpc>
              <a:buClr>
                <a:schemeClr val="tx1"/>
              </a:buClr>
              <a:buSzPts val="1800"/>
              <a:buFont typeface="Arial" panose="020B0604020202020204" pitchFamily="34" charset="0"/>
              <a:buChar char="•"/>
            </a:pPr>
            <a:r>
              <a:rPr lang="en-US" sz="2000" dirty="0">
                <a:latin typeface="Inter"/>
                <a:ea typeface="Inter"/>
                <a:cs typeface="Inter"/>
                <a:sym typeface="Inter"/>
              </a:rPr>
              <a:t>Drive aisles parallel to the longest side of garage</a:t>
            </a:r>
          </a:p>
          <a:p>
            <a:pPr marL="1257300" lvl="2"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Parking on both sides of the drive aisle on ramps</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Entrance Lanes: 6 to 8 total</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Exit Lanes: 8 to 10 total</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Standard Stall Widths: 9 feet</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COLLABORATIVE EFFORT TO EVALUATE ALTERNATIVES </a:t>
            </a:r>
          </a:p>
        </p:txBody>
      </p:sp>
    </p:spTree>
    <p:extLst>
      <p:ext uri="{BB962C8B-B14F-4D97-AF65-F5344CB8AC3E}">
        <p14:creationId xmlns:p14="http://schemas.microsoft.com/office/powerpoint/2010/main" val="173617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500"/>
                                        <p:tgtEl>
                                          <p:spTgt spid="8">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500"/>
                                        <p:tgtEl>
                                          <p:spTgt spid="8">
                                            <p:txEl>
                                              <p:pRg st="7" end="7"/>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fade">
                                      <p:cBhvr>
                                        <p:cTn id="40" dur="500"/>
                                        <p:tgtEl>
                                          <p:spTgt spid="8">
                                            <p:txEl>
                                              <p:pRg st="8" end="8"/>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8">
                                            <p:txEl>
                                              <p:pRg st="9" end="9"/>
                                            </p:txEl>
                                          </p:spTgt>
                                        </p:tgtEl>
                                        <p:attrNameLst>
                                          <p:attrName>style.visibility</p:attrName>
                                        </p:attrNameLst>
                                      </p:cBhvr>
                                      <p:to>
                                        <p:strVal val="visible"/>
                                      </p:to>
                                    </p:set>
                                    <p:animEffect transition="in" filter="fade">
                                      <p:cBhvr>
                                        <p:cTn id="44"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F121-D8B8-4D06-E654-02B7CE17F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A628E-4C5F-D207-E89B-B21BE35D8B81}"/>
              </a:ext>
            </a:extLst>
          </p:cNvPr>
          <p:cNvSpPr>
            <a:spLocks noGrp="1"/>
          </p:cNvSpPr>
          <p:nvPr>
            <p:ph type="title" idx="4294967295"/>
          </p:nvPr>
        </p:nvSpPr>
        <p:spPr>
          <a:xfrm>
            <a:off x="563526" y="0"/>
            <a:ext cx="10398642" cy="1600200"/>
          </a:xfrm>
        </p:spPr>
        <p:txBody>
          <a:bodyPr>
            <a:normAutofit fontScale="90000"/>
          </a:bodyPr>
          <a:lstStyle/>
          <a:p>
            <a:br>
              <a:rPr lang="en-US" dirty="0"/>
            </a:br>
            <a:r>
              <a:rPr lang="en-US" sz="4400" dirty="0">
                <a:latin typeface="Inter"/>
                <a:ea typeface="Inter"/>
                <a:cs typeface="Inter"/>
                <a:sym typeface="Inter"/>
              </a:rPr>
              <a:t>PARKING STRUCTURE</a:t>
            </a:r>
            <a:br>
              <a:rPr lang="en-US" sz="4400" dirty="0">
                <a:latin typeface="Inter"/>
                <a:ea typeface="Inter"/>
                <a:cs typeface="Inter"/>
                <a:sym typeface="Inter"/>
              </a:rPr>
            </a:br>
            <a:r>
              <a:rPr lang="en-US" sz="2700" dirty="0">
                <a:latin typeface="Inter"/>
                <a:ea typeface="Inter"/>
                <a:cs typeface="Inter"/>
                <a:sym typeface="Inter"/>
              </a:rPr>
              <a:t>Possible Ramp Options</a:t>
            </a:r>
            <a:endParaRPr lang="en-US" sz="2700" dirty="0"/>
          </a:p>
        </p:txBody>
      </p:sp>
      <p:pic>
        <p:nvPicPr>
          <p:cNvPr id="7" name="Picture 6" descr="A drawing of a stack of books&#10;&#10;AI-generated content may be incorrect.">
            <a:extLst>
              <a:ext uri="{FF2B5EF4-FFF2-40B4-BE49-F238E27FC236}">
                <a16:creationId xmlns:a16="http://schemas.microsoft.com/office/drawing/2014/main" id="{807B895F-B35C-3509-043A-E31DEB3BDA9F}"/>
              </a:ext>
            </a:extLst>
          </p:cNvPr>
          <p:cNvPicPr>
            <a:picLocks noChangeAspect="1"/>
          </p:cNvPicPr>
          <p:nvPr/>
        </p:nvPicPr>
        <p:blipFill>
          <a:blip r:embed="rId2"/>
          <a:stretch>
            <a:fillRect/>
          </a:stretch>
        </p:blipFill>
        <p:spPr>
          <a:xfrm>
            <a:off x="351466" y="2308261"/>
            <a:ext cx="3984847" cy="2241477"/>
          </a:xfrm>
          <a:prstGeom prst="rect">
            <a:avLst/>
          </a:prstGeom>
        </p:spPr>
      </p:pic>
      <p:pic>
        <p:nvPicPr>
          <p:cNvPr id="13" name="Picture 12" descr="A black and white drawing of arrows&#10;&#10;AI-generated content may be incorrect.">
            <a:extLst>
              <a:ext uri="{FF2B5EF4-FFF2-40B4-BE49-F238E27FC236}">
                <a16:creationId xmlns:a16="http://schemas.microsoft.com/office/drawing/2014/main" id="{26D747D0-0D0A-90AA-5A19-741FF291C1AA}"/>
              </a:ext>
            </a:extLst>
          </p:cNvPr>
          <p:cNvPicPr>
            <a:picLocks noChangeAspect="1"/>
          </p:cNvPicPr>
          <p:nvPr/>
        </p:nvPicPr>
        <p:blipFill>
          <a:blip r:embed="rId3"/>
          <a:stretch>
            <a:fillRect/>
          </a:stretch>
        </p:blipFill>
        <p:spPr>
          <a:xfrm>
            <a:off x="4155559" y="2308261"/>
            <a:ext cx="3984847" cy="2241477"/>
          </a:xfrm>
          <a:prstGeom prst="rect">
            <a:avLst/>
          </a:prstGeom>
        </p:spPr>
      </p:pic>
      <p:pic>
        <p:nvPicPr>
          <p:cNvPr id="15" name="Picture 14" descr="A black background with white arrows&#10;&#10;AI-generated content may be incorrect.">
            <a:extLst>
              <a:ext uri="{FF2B5EF4-FFF2-40B4-BE49-F238E27FC236}">
                <a16:creationId xmlns:a16="http://schemas.microsoft.com/office/drawing/2014/main" id="{4D29508A-D3CC-316C-044B-A720293E6688}"/>
              </a:ext>
            </a:extLst>
          </p:cNvPr>
          <p:cNvPicPr>
            <a:picLocks noChangeAspect="1"/>
          </p:cNvPicPr>
          <p:nvPr/>
        </p:nvPicPr>
        <p:blipFill>
          <a:blip r:embed="rId4"/>
          <a:stretch>
            <a:fillRect/>
          </a:stretch>
        </p:blipFill>
        <p:spPr>
          <a:xfrm>
            <a:off x="7607005" y="2308261"/>
            <a:ext cx="3984847" cy="2241477"/>
          </a:xfrm>
          <a:prstGeom prst="rect">
            <a:avLst/>
          </a:prstGeom>
        </p:spPr>
      </p:pic>
      <p:sp>
        <p:nvSpPr>
          <p:cNvPr id="16" name="TextBox 15">
            <a:extLst>
              <a:ext uri="{FF2B5EF4-FFF2-40B4-BE49-F238E27FC236}">
                <a16:creationId xmlns:a16="http://schemas.microsoft.com/office/drawing/2014/main" id="{2869E65F-C7AB-7FF8-72F3-746F2EEFE759}"/>
              </a:ext>
            </a:extLst>
          </p:cNvPr>
          <p:cNvSpPr txBox="1"/>
          <p:nvPr/>
        </p:nvSpPr>
        <p:spPr>
          <a:xfrm>
            <a:off x="903767" y="4699591"/>
            <a:ext cx="2977117" cy="307777"/>
          </a:xfrm>
          <a:prstGeom prst="rect">
            <a:avLst/>
          </a:prstGeom>
          <a:noFill/>
        </p:spPr>
        <p:txBody>
          <a:bodyPr wrap="square" rtlCol="0">
            <a:spAutoFit/>
          </a:bodyPr>
          <a:lstStyle/>
          <a:p>
            <a:pPr algn="ctr"/>
            <a:r>
              <a:rPr lang="en-US" sz="1400" dirty="0"/>
              <a:t>EXTERIOR 3-LEVEL SPEED RAMPS</a:t>
            </a:r>
          </a:p>
        </p:txBody>
      </p:sp>
      <p:sp>
        <p:nvSpPr>
          <p:cNvPr id="17" name="TextBox 16">
            <a:extLst>
              <a:ext uri="{FF2B5EF4-FFF2-40B4-BE49-F238E27FC236}">
                <a16:creationId xmlns:a16="http://schemas.microsoft.com/office/drawing/2014/main" id="{3E7E1622-3455-ACDA-9FE3-5BE0D2FF8367}"/>
              </a:ext>
            </a:extLst>
          </p:cNvPr>
          <p:cNvSpPr txBox="1"/>
          <p:nvPr/>
        </p:nvSpPr>
        <p:spPr>
          <a:xfrm>
            <a:off x="4540102" y="4699591"/>
            <a:ext cx="2977117" cy="523220"/>
          </a:xfrm>
          <a:prstGeom prst="rect">
            <a:avLst/>
          </a:prstGeom>
          <a:noFill/>
        </p:spPr>
        <p:txBody>
          <a:bodyPr wrap="square" rtlCol="0">
            <a:spAutoFit/>
          </a:bodyPr>
          <a:lstStyle/>
          <a:p>
            <a:pPr algn="ctr"/>
            <a:r>
              <a:rPr lang="en-US" sz="1400" dirty="0"/>
              <a:t>SINGLE THREADED HELIX WITH SLOPING FLOORS</a:t>
            </a:r>
          </a:p>
        </p:txBody>
      </p:sp>
      <p:sp>
        <p:nvSpPr>
          <p:cNvPr id="19" name="TextBox 18">
            <a:extLst>
              <a:ext uri="{FF2B5EF4-FFF2-40B4-BE49-F238E27FC236}">
                <a16:creationId xmlns:a16="http://schemas.microsoft.com/office/drawing/2014/main" id="{6BB432A9-1F7D-FC56-2EB8-B7838673488C}"/>
              </a:ext>
            </a:extLst>
          </p:cNvPr>
          <p:cNvSpPr txBox="1"/>
          <p:nvPr/>
        </p:nvSpPr>
        <p:spPr>
          <a:xfrm>
            <a:off x="8135918" y="4699591"/>
            <a:ext cx="2977117" cy="523220"/>
          </a:xfrm>
          <a:prstGeom prst="rect">
            <a:avLst/>
          </a:prstGeom>
          <a:noFill/>
        </p:spPr>
        <p:txBody>
          <a:bodyPr wrap="square" rtlCol="0">
            <a:spAutoFit/>
          </a:bodyPr>
          <a:lstStyle/>
          <a:p>
            <a:pPr algn="ctr"/>
            <a:r>
              <a:rPr lang="en-US" sz="1400" dirty="0"/>
              <a:t>SINGLE THREADED HELIX WITH ONE LEVEL BAY</a:t>
            </a:r>
          </a:p>
        </p:txBody>
      </p:sp>
    </p:spTree>
    <p:extLst>
      <p:ext uri="{BB962C8B-B14F-4D97-AF65-F5344CB8AC3E}">
        <p14:creationId xmlns:p14="http://schemas.microsoft.com/office/powerpoint/2010/main" val="4190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D2330-1A1E-B329-F9E2-D83F01166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1E5B9-45B1-8AB7-1394-D384C0573877}"/>
              </a:ext>
            </a:extLst>
          </p:cNvPr>
          <p:cNvSpPr>
            <a:spLocks noGrp="1"/>
          </p:cNvSpPr>
          <p:nvPr>
            <p:ph type="title"/>
          </p:nvPr>
        </p:nvSpPr>
        <p:spPr/>
        <p:txBody>
          <a:bodyPr>
            <a:normAutofit/>
          </a:bodyPr>
          <a:lstStyle/>
          <a:p>
            <a:r>
              <a:rPr lang="en-US" dirty="0"/>
              <a:t>PARKING STRUCTURE</a:t>
            </a:r>
            <a:endParaRPr lang="en-US" sz="2400" dirty="0"/>
          </a:p>
        </p:txBody>
      </p:sp>
      <p:sp>
        <p:nvSpPr>
          <p:cNvPr id="8" name="TextBox 7">
            <a:extLst>
              <a:ext uri="{FF2B5EF4-FFF2-40B4-BE49-F238E27FC236}">
                <a16:creationId xmlns:a16="http://schemas.microsoft.com/office/drawing/2014/main" id="{1896C348-007F-B725-60A0-61780C80E791}"/>
              </a:ext>
            </a:extLst>
          </p:cNvPr>
          <p:cNvSpPr txBox="1"/>
          <p:nvPr/>
        </p:nvSpPr>
        <p:spPr>
          <a:xfrm>
            <a:off x="221650" y="1690688"/>
            <a:ext cx="11748700" cy="3804760"/>
          </a:xfrm>
          <a:prstGeom prst="rect">
            <a:avLst/>
          </a:prstGeom>
          <a:noFill/>
        </p:spPr>
        <p:txBody>
          <a:bodyPr wrap="square">
            <a:spAutoFit/>
          </a:bodyPr>
          <a:lstStyle/>
          <a:p>
            <a:pPr lvl="1">
              <a:lnSpc>
                <a:spcPct val="107000"/>
              </a:lnSpc>
              <a:spcAft>
                <a:spcPts val="600"/>
              </a:spcAft>
              <a:buClr>
                <a:srgbClr val="000000"/>
              </a:buClr>
              <a:buSzPts val="1800"/>
            </a:pPr>
            <a:r>
              <a:rPr lang="en-US" sz="2000" b="1" dirty="0">
                <a:latin typeface="Inter"/>
                <a:ea typeface="Inter"/>
                <a:cs typeface="Inter"/>
                <a:sym typeface="Inter"/>
              </a:rPr>
              <a:t>OTHER CONSIDERATIONS</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Construct over new RTA tunnel &amp; station</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Vertical circulation to connect new RTA tunnel &amp; station</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New connection to existing rail tunnel for pedestrian traffic</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Future connection to pedestrian bridge</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Future connection to phase 2 parking structure</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Sustainability features</a:t>
            </a:r>
          </a:p>
          <a:p>
            <a:pPr marL="800100" lvl="1" indent="-342900">
              <a:lnSpc>
                <a:spcPct val="107000"/>
              </a:lnSpc>
              <a:spcAft>
                <a:spcPts val="600"/>
              </a:spcAft>
              <a:buClr>
                <a:schemeClr val="tx1"/>
              </a:buClr>
              <a:buSzPts val="1800"/>
              <a:buFont typeface="Arial" panose="020B0604020202020204" pitchFamily="34" charset="0"/>
              <a:buChar char="•"/>
            </a:pPr>
            <a:r>
              <a:rPr lang="en-US" sz="2000" dirty="0">
                <a:latin typeface="Inter"/>
                <a:ea typeface="Inter"/>
                <a:cs typeface="Inter"/>
                <a:sym typeface="Inter"/>
              </a:rPr>
              <a:t>Procore Project Management System</a:t>
            </a:r>
          </a:p>
          <a:p>
            <a:pPr lvl="1">
              <a:lnSpc>
                <a:spcPct val="107000"/>
              </a:lnSpc>
              <a:spcBef>
                <a:spcPts val="1200"/>
              </a:spcBef>
              <a:spcAft>
                <a:spcPts val="600"/>
              </a:spcAft>
              <a:buClr>
                <a:srgbClr val="000000"/>
              </a:buClr>
              <a:buSzPts val="1800"/>
            </a:pPr>
            <a:r>
              <a:rPr lang="en-US" sz="2000" b="1" dirty="0">
                <a:latin typeface="Inter"/>
                <a:ea typeface="Inter"/>
                <a:cs typeface="Inter"/>
                <a:sym typeface="Inter"/>
              </a:rPr>
              <a:t>COLLABORATIVE EFFORT TO EVALUATE ALTERNATIVES </a:t>
            </a:r>
          </a:p>
        </p:txBody>
      </p:sp>
    </p:spTree>
    <p:extLst>
      <p:ext uri="{BB962C8B-B14F-4D97-AF65-F5344CB8AC3E}">
        <p14:creationId xmlns:p14="http://schemas.microsoft.com/office/powerpoint/2010/main" val="301333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500"/>
                                        <p:tgtEl>
                                          <p:spTgt spid="8">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fade">
                                      <p:cBhvr>
                                        <p:cTn id="43"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A2512-FD85-22F6-B131-D4A29D2C0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1CC12-8172-A081-49FF-D4D986B47FA6}"/>
              </a:ext>
            </a:extLst>
          </p:cNvPr>
          <p:cNvSpPr>
            <a:spLocks noGrp="1"/>
          </p:cNvSpPr>
          <p:nvPr>
            <p:ph type="title"/>
          </p:nvPr>
        </p:nvSpPr>
        <p:spPr/>
        <p:txBody>
          <a:bodyPr/>
          <a:lstStyle/>
          <a:p>
            <a:r>
              <a:rPr lang="en-US" dirty="0"/>
              <a:t>GROUND TRANSPORTATION CENTER</a:t>
            </a:r>
          </a:p>
        </p:txBody>
      </p:sp>
      <p:sp>
        <p:nvSpPr>
          <p:cNvPr id="5" name="Text Placeholder 4">
            <a:extLst>
              <a:ext uri="{FF2B5EF4-FFF2-40B4-BE49-F238E27FC236}">
                <a16:creationId xmlns:a16="http://schemas.microsoft.com/office/drawing/2014/main" id="{C26EF3B6-6C16-63D1-FB87-7C306E8AEC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44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levolution">
      <a:dk1>
        <a:srgbClr val="1D1D1E"/>
      </a:dk1>
      <a:lt1>
        <a:srgbClr val="FFFFFF"/>
      </a:lt1>
      <a:dk2>
        <a:srgbClr val="A07B4D"/>
      </a:dk2>
      <a:lt2>
        <a:srgbClr val="E8E8E8"/>
      </a:lt2>
      <a:accent1>
        <a:srgbClr val="D7BB94"/>
      </a:accent1>
      <a:accent2>
        <a:srgbClr val="A9A9A9"/>
      </a:accent2>
      <a:accent3>
        <a:srgbClr val="424242"/>
      </a:accent3>
      <a:accent4>
        <a:srgbClr val="FEFFFF"/>
      </a:accent4>
      <a:accent5>
        <a:srgbClr val="634814"/>
      </a:accent5>
      <a:accent6>
        <a:srgbClr val="000000"/>
      </a:accent6>
      <a:hlink>
        <a:srgbClr val="D5D5D5"/>
      </a:hlink>
      <a:folHlink>
        <a:srgbClr val="F3E7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708</TotalTime>
  <Words>490</Words>
  <Application>Microsoft Macintosh PowerPoint</Application>
  <PresentationFormat>Widescreen</PresentationFormat>
  <Paragraphs>98</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URW DIN SemiCond</vt:lpstr>
      <vt:lpstr>Times New Roman</vt:lpstr>
      <vt:lpstr>Inter</vt:lpstr>
      <vt:lpstr>Roboto</vt:lpstr>
      <vt:lpstr>Office Theme</vt:lpstr>
      <vt:lpstr>PowerPoint Presentation</vt:lpstr>
      <vt:lpstr>PowerPoint Presentation</vt:lpstr>
      <vt:lpstr>INTRODUCTION</vt:lpstr>
      <vt:lpstr>PRESENTERS</vt:lpstr>
      <vt:lpstr>PARKING STRUCTURE</vt:lpstr>
      <vt:lpstr>PARKING STRUCTURE BASIC SCOPE PARAMETERS</vt:lpstr>
      <vt:lpstr> PARKING STRUCTURE Possible Ramp Options</vt:lpstr>
      <vt:lpstr>PARKING STRUCTURE</vt:lpstr>
      <vt:lpstr>GROUND TRANSPORTATION CENTER</vt:lpstr>
      <vt:lpstr>PARKING STRUCTURE &amp; GROUND TRANSPORTATION CENTER &amp; RTA STATION</vt:lpstr>
      <vt:lpstr>PARKING STRUCTURE &amp; GROUND TRANSPORTATION CENTER &amp; RTA STATION</vt:lpstr>
      <vt:lpstr>PowerPoint Presentation</vt:lpstr>
      <vt:lpstr>GROUND TRANSPORTATION CENTER</vt:lpstr>
      <vt:lpstr>GROUND TRANSPORTATION CENTER</vt:lpstr>
      <vt:lpstr>RTA STATION</vt:lpstr>
      <vt:lpstr>RTA STATION</vt:lpstr>
      <vt:lpstr>RTA STATION</vt:lpstr>
      <vt:lpstr>SCHEDULE</vt:lpstr>
      <vt:lpstr>PARKING STRUCTURE &amp; GROUND TRANSPORTATION CENTER &amp; RTA STATION</vt:lpstr>
      <vt:lpstr>Q &amp; A</vt:lpstr>
      <vt:lpstr>THANK YOU FOR YOUR SUPPORT IN OUR PROGRAM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Fugate</dc:creator>
  <cp:lastModifiedBy>Sophie Fugate</cp:lastModifiedBy>
  <cp:revision>19</cp:revision>
  <dcterms:created xsi:type="dcterms:W3CDTF">2025-04-11T16:30:42Z</dcterms:created>
  <dcterms:modified xsi:type="dcterms:W3CDTF">2025-06-02T22:06:17Z</dcterms:modified>
</cp:coreProperties>
</file>